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4" r:id="rId2"/>
    <p:sldId id="275" r:id="rId3"/>
    <p:sldId id="942" r:id="rId4"/>
    <p:sldId id="933" r:id="rId5"/>
    <p:sldId id="934" r:id="rId6"/>
    <p:sldId id="935" r:id="rId7"/>
    <p:sldId id="936" r:id="rId8"/>
    <p:sldId id="937" r:id="rId9"/>
    <p:sldId id="938" r:id="rId10"/>
    <p:sldId id="939" r:id="rId11"/>
    <p:sldId id="940" r:id="rId12"/>
    <p:sldId id="916" r:id="rId13"/>
    <p:sldId id="857" r:id="rId14"/>
    <p:sldId id="871" r:id="rId15"/>
    <p:sldId id="941" r:id="rId16"/>
    <p:sldId id="918" r:id="rId17"/>
    <p:sldId id="919" r:id="rId18"/>
    <p:sldId id="929" r:id="rId19"/>
    <p:sldId id="920" r:id="rId20"/>
    <p:sldId id="922" r:id="rId21"/>
    <p:sldId id="923" r:id="rId22"/>
    <p:sldId id="924" r:id="rId23"/>
    <p:sldId id="926" r:id="rId24"/>
    <p:sldId id="927" r:id="rId25"/>
    <p:sldId id="928" r:id="rId26"/>
    <p:sldId id="932" r:id="rId27"/>
    <p:sldId id="930" r:id="rId28"/>
    <p:sldId id="931" r:id="rId29"/>
    <p:sldId id="878" r:id="rId30"/>
    <p:sldId id="81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88">
          <p15:clr>
            <a:srgbClr val="A4A3A4"/>
          </p15:clr>
        </p15:guide>
        <p15:guide id="2" orient="horz" pos="720">
          <p15:clr>
            <a:srgbClr val="A4A3A4"/>
          </p15:clr>
        </p15:guide>
        <p15:guide id="3" pos="5664">
          <p15:clr>
            <a:srgbClr val="A4A3A4"/>
          </p15:clr>
        </p15:guide>
        <p15:guide id="4" pos="240">
          <p15:clr>
            <a:srgbClr val="A4A3A4"/>
          </p15:clr>
        </p15:guide>
        <p15:guide id="5"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6" autoAdjust="0"/>
    <p:restoredTop sz="84574" autoAdjust="0"/>
  </p:normalViewPr>
  <p:slideViewPr>
    <p:cSldViewPr showGuides="1">
      <p:cViewPr varScale="1">
        <p:scale>
          <a:sx n="95" d="100"/>
          <a:sy n="95" d="100"/>
        </p:scale>
        <p:origin x="1496" y="184"/>
      </p:cViewPr>
      <p:guideLst>
        <p:guide orient="horz" pos="3888"/>
        <p:guide orient="horz" pos="720"/>
        <p:guide pos="5664"/>
        <p:guide pos="240"/>
        <p:guide pos="1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5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533444-F012-4536-8C7E-A972183B2D60}" type="datetimeFigureOut">
              <a:rPr lang="en-US" smtClean="0"/>
              <a:t>8/13/21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F67BA0-2B26-468E-9274-343A9609F274}" type="slidenum">
              <a:rPr lang="en-US" smtClean="0"/>
              <a:t>‹#›</a:t>
            </a:fld>
            <a:endParaRPr lang="en-US"/>
          </a:p>
        </p:txBody>
      </p:sp>
    </p:spTree>
    <p:extLst>
      <p:ext uri="{BB962C8B-B14F-4D97-AF65-F5344CB8AC3E}">
        <p14:creationId xmlns:p14="http://schemas.microsoft.com/office/powerpoint/2010/main" val="284524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itchFamily="34" charset="0"/>
              </a:defRPr>
            </a:lvl1pPr>
          </a:lstStyle>
          <a:p>
            <a:pPr>
              <a:defRPr/>
            </a:pPr>
            <a:fld id="{AF459FE3-33A7-4279-8F3F-277CB37548D4}" type="datetimeFigureOut">
              <a:rPr lang="en-US"/>
              <a:pPr>
                <a:defRPr/>
              </a:pPr>
              <a:t>8/13/21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defRPr>
            </a:lvl1pPr>
          </a:lstStyle>
          <a:p>
            <a:pPr>
              <a:defRPr/>
            </a:pPr>
            <a:fld id="{5B408583-4007-46A7-A414-9B853EE24AF7}" type="slidenum">
              <a:rPr lang="en-US"/>
              <a:pPr>
                <a:defRPr/>
              </a:pPr>
              <a:t>‹#›</a:t>
            </a:fld>
            <a:endParaRPr lang="en-US" dirty="0"/>
          </a:p>
        </p:txBody>
      </p:sp>
    </p:spTree>
    <p:extLst>
      <p:ext uri="{BB962C8B-B14F-4D97-AF65-F5344CB8AC3E}">
        <p14:creationId xmlns:p14="http://schemas.microsoft.com/office/powerpoint/2010/main" val="2491278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29CEE-6B6D-6648-8F2B-BAA5F1181EE2}" type="slidenum">
              <a:rPr lang="en-GB" smtClean="0"/>
              <a:t>6</a:t>
            </a:fld>
            <a:endParaRPr lang="en-GB"/>
          </a:p>
        </p:txBody>
      </p:sp>
    </p:spTree>
    <p:extLst>
      <p:ext uri="{BB962C8B-B14F-4D97-AF65-F5344CB8AC3E}">
        <p14:creationId xmlns:p14="http://schemas.microsoft.com/office/powerpoint/2010/main" val="327759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29CEE-6B6D-6648-8F2B-BAA5F1181EE2}" type="slidenum">
              <a:rPr lang="en-GB" smtClean="0"/>
              <a:t>7</a:t>
            </a:fld>
            <a:endParaRPr lang="en-GB"/>
          </a:p>
        </p:txBody>
      </p:sp>
    </p:spTree>
    <p:extLst>
      <p:ext uri="{BB962C8B-B14F-4D97-AF65-F5344CB8AC3E}">
        <p14:creationId xmlns:p14="http://schemas.microsoft.com/office/powerpoint/2010/main" val="30630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83820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lvl1pPr>
              <a:defRPr sz="4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FBC42507-E749-42C3-A237-6687C7500242}" type="datetime1">
              <a:rPr lang="en-US" smtClean="0"/>
              <a:t>8/13/21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4E09AE-D716-4CB2-8D2F-2FA90A2272B4}" type="datetime1">
              <a:rPr lang="en-US" smtClean="0"/>
              <a:t>8/13/21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D6C373-3E6B-4F9C-9284-1FEC0939E3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71D789C-8983-4E80-A766-52ABED2A1F30}"/>
              </a:ext>
            </a:extLst>
          </p:cNvPr>
          <p:cNvCxnSpPr/>
          <p:nvPr userDrawn="1"/>
        </p:nvCxnSpPr>
        <p:spPr>
          <a:xfrm>
            <a:off x="0" y="373380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3048000"/>
            <a:ext cx="7772400" cy="609600"/>
          </a:xfrm>
        </p:spPr>
        <p:txBody>
          <a:bodyPr anchor="t">
            <a:normAutofit/>
          </a:bodyPr>
          <a:lstStyle>
            <a:lvl1pPr algn="l">
              <a:defRPr lang="en-US" dirty="0"/>
            </a:lvl1pPr>
          </a:lstStyle>
          <a:p>
            <a:r>
              <a:rPr lang="en-US" dirty="0"/>
              <a:t>Click to edit Master title style</a:t>
            </a:r>
          </a:p>
        </p:txBody>
      </p:sp>
      <p:sp>
        <p:nvSpPr>
          <p:cNvPr id="5" name="Footer Placeholder 4">
            <a:extLst>
              <a:ext uri="{FF2B5EF4-FFF2-40B4-BE49-F238E27FC236}">
                <a16:creationId xmlns:a16="http://schemas.microsoft.com/office/drawing/2014/main" id="{9BCC36FC-BFBB-4F8A-8C70-D8754E2C0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1A1776-559E-41CB-91D5-D17ABC5776D7}"/>
              </a:ext>
            </a:extLst>
          </p:cNvPr>
          <p:cNvSpPr>
            <a:spLocks noGrp="1"/>
          </p:cNvSpPr>
          <p:nvPr>
            <p:ph type="sldNum" sz="quarter" idx="12"/>
          </p:nvPr>
        </p:nvSpPr>
        <p:spPr/>
        <p:txBody>
          <a:bodyPr/>
          <a:lstStyle>
            <a:lvl1pPr>
              <a:defRPr/>
            </a:lvl1pPr>
          </a:lstStyle>
          <a:p>
            <a:fld id="{60BA6147-5566-4719-84E3-1B16A9E3E43B}" type="slidenum">
              <a:rPr lang="en-US" altLang="en-US"/>
              <a:pPr/>
              <a:t>‹#›</a:t>
            </a:fld>
            <a:endParaRPr lang="en-US" altLang="en-US"/>
          </a:p>
        </p:txBody>
      </p:sp>
    </p:spTree>
    <p:extLst>
      <p:ext uri="{BB962C8B-B14F-4D97-AF65-F5344CB8AC3E}">
        <p14:creationId xmlns:p14="http://schemas.microsoft.com/office/powerpoint/2010/main" val="218457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2"/>
            <a:ext cx="5029200" cy="71108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8/13/21</a:t>
            </a:fld>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a:xfrm>
            <a:off x="8572500" y="6356354"/>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3419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83820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u="none"/>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1EE1FA-2627-418F-8C92-CC8E26F919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98AB35-5F80-4E44-940A-BCEDB23DA0A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216F3F8-C572-432C-B377-A5D79EECF8C7}" type="datetime1">
              <a:rPr lang="en-US" smtClean="0"/>
              <a:t>8/13/21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086FCE-4D94-423D-BFE3-F8BE5E0F323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7C00455-4389-422F-A996-0CC316AECC2C}" type="datetime1">
              <a:rPr lang="en-US" smtClean="0"/>
              <a:t>8/13/21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8F211C-4799-4E7E-87F0-D1948BEEE11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EAB3CB-0666-4D6F-A1DC-D1DF55DD91EE}" type="datetime1">
              <a:rPr lang="en-US" smtClean="0"/>
              <a:t>8/13/21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149CB5-A46B-4277-AD76-9EA584C040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D549E3-5C49-44A9-8BF1-A45C2D2A2B7F}" type="datetime1">
              <a:rPr lang="en-US" smtClean="0"/>
              <a:t>8/13/21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AAE3E-C273-4262-9E76-C210246D53D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E3AB1D-DB00-462E-A943-33E6201F3280}" type="datetime1">
              <a:rPr lang="en-US" smtClean="0"/>
              <a:t>8/13/21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B7DC6F-BF45-4788-8A91-79A5673D0C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D96E61-CE79-48C2-BED0-1C897A49BEEC}" type="datetime1">
              <a:rPr lang="en-US" smtClean="0"/>
              <a:t>8/13/21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01B5E-C817-49F0-A8F9-8E138CB7CC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810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defRPr>
            </a:lvl1pPr>
          </a:lstStyle>
          <a:p>
            <a:pPr>
              <a:defRPr/>
            </a:pPr>
            <a:fld id="{93A84675-FF09-4F76-8AC0-654A4428BFD3}" type="datetime1">
              <a:rPr lang="en-US" smtClean="0"/>
              <a:t>8/13/21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defRPr>
            </a:lvl1pPr>
          </a:lstStyle>
          <a:p>
            <a:pPr>
              <a:defRPr/>
            </a:pPr>
            <a:fld id="{20AF724A-5C95-4A74-BE6B-3FAE94F8497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41" r:id="rId11"/>
    <p:sldLayoutId id="2147483842" r:id="rId12"/>
  </p:sldLayoutIdLst>
  <p:hf sldNum="0" hdr="0" ftr="0" dt="0"/>
  <p:txStyles>
    <p:titleStyle>
      <a:lvl1pPr algn="just" rtl="0" eaLnBrk="0" fontAlgn="base" hangingPunct="0">
        <a:spcBef>
          <a:spcPct val="0"/>
        </a:spcBef>
        <a:spcAft>
          <a:spcPct val="0"/>
        </a:spcAft>
        <a:defRPr sz="3200" kern="1200">
          <a:solidFill>
            <a:schemeClr val="tx1"/>
          </a:solidFill>
          <a:latin typeface="Arial" pitchFamily="34" charset="0"/>
          <a:ea typeface="+mj-ea"/>
          <a:cs typeface="+mj-cs"/>
        </a:defRPr>
      </a:lvl1pPr>
      <a:lvl2pPr algn="just" rtl="0" eaLnBrk="0" fontAlgn="base" hangingPunct="0">
        <a:spcBef>
          <a:spcPct val="0"/>
        </a:spcBef>
        <a:spcAft>
          <a:spcPct val="0"/>
        </a:spcAft>
        <a:defRPr sz="3200">
          <a:solidFill>
            <a:schemeClr val="tx1"/>
          </a:solidFill>
          <a:latin typeface="Arial" charset="0"/>
        </a:defRPr>
      </a:lvl2pPr>
      <a:lvl3pPr algn="just" rtl="0" eaLnBrk="0" fontAlgn="base" hangingPunct="0">
        <a:spcBef>
          <a:spcPct val="0"/>
        </a:spcBef>
        <a:spcAft>
          <a:spcPct val="0"/>
        </a:spcAft>
        <a:defRPr sz="3200">
          <a:solidFill>
            <a:schemeClr val="tx1"/>
          </a:solidFill>
          <a:latin typeface="Arial" charset="0"/>
        </a:defRPr>
      </a:lvl3pPr>
      <a:lvl4pPr algn="just" rtl="0" eaLnBrk="0" fontAlgn="base" hangingPunct="0">
        <a:spcBef>
          <a:spcPct val="0"/>
        </a:spcBef>
        <a:spcAft>
          <a:spcPct val="0"/>
        </a:spcAft>
        <a:defRPr sz="3200">
          <a:solidFill>
            <a:schemeClr val="tx1"/>
          </a:solidFill>
          <a:latin typeface="Arial" charset="0"/>
        </a:defRPr>
      </a:lvl4pPr>
      <a:lvl5pPr algn="just"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2"/>
        </a:buClr>
        <a:buSzPct val="120000"/>
        <a:buFont typeface="Arial" charset="0"/>
        <a:buChar char="•"/>
        <a:defRPr sz="16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SzPct val="120000"/>
        <a:buFont typeface="Arial" charset="0"/>
        <a:buChar char="•"/>
        <a:defRPr sz="16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5F2A-7895-47D0-BAB4-0D9658D86A9E}"/>
              </a:ext>
            </a:extLst>
          </p:cNvPr>
          <p:cNvSpPr>
            <a:spLocks noGrp="1"/>
          </p:cNvSpPr>
          <p:nvPr>
            <p:ph type="title"/>
          </p:nvPr>
        </p:nvSpPr>
        <p:spPr>
          <a:xfrm>
            <a:off x="91219" y="1981199"/>
            <a:ext cx="8961561" cy="1770669"/>
          </a:xfrm>
        </p:spPr>
        <p:txBody>
          <a:bodyPr rtlCol="0">
            <a:noAutofit/>
          </a:bodyPr>
          <a:lstStyle/>
          <a:p>
            <a:pPr algn="ctr" fontAlgn="auto">
              <a:spcAft>
                <a:spcPts val="0"/>
              </a:spcAft>
              <a:defRPr/>
            </a:pPr>
            <a:r>
              <a:rPr lang="en-US" b="1" dirty="0"/>
              <a:t>TỔ CHỨC THIẾT LẬP CƠ SỞ ĐIỀU TRỊ COVID-19 THEO 3 TẦNG</a:t>
            </a:r>
            <a:endParaRPr lang="en-US" b="1" dirty="0">
              <a:solidFill>
                <a:schemeClr val="tx1">
                  <a:lumMod val="95000"/>
                  <a:lumOff val="5000"/>
                </a:schemeClr>
              </a:solidFill>
            </a:endParaRPr>
          </a:p>
        </p:txBody>
      </p:sp>
      <p:pic>
        <p:nvPicPr>
          <p:cNvPr id="6" name="Picture 5" descr="A picture containing text, room, gambling house&#10;&#10;Description automatically generated">
            <a:extLst>
              <a:ext uri="{FF2B5EF4-FFF2-40B4-BE49-F238E27FC236}">
                <a16:creationId xmlns:a16="http://schemas.microsoft.com/office/drawing/2014/main" id="{01CB62BE-2045-4782-A0A5-F67338001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8818" y="171365"/>
            <a:ext cx="1508982" cy="1508982"/>
          </a:xfrm>
          <a:prstGeom prst="rect">
            <a:avLst/>
          </a:prstGeom>
        </p:spPr>
      </p:pic>
      <p:sp>
        <p:nvSpPr>
          <p:cNvPr id="8" name="TextBox 7">
            <a:extLst>
              <a:ext uri="{FF2B5EF4-FFF2-40B4-BE49-F238E27FC236}">
                <a16:creationId xmlns:a16="http://schemas.microsoft.com/office/drawing/2014/main" id="{5C49BE3C-A45C-4CC0-A1C0-9A914C989A8D}"/>
              </a:ext>
            </a:extLst>
          </p:cNvPr>
          <p:cNvSpPr txBox="1">
            <a:spLocks noChangeArrowheads="1"/>
          </p:cNvSpPr>
          <p:nvPr/>
        </p:nvSpPr>
        <p:spPr bwMode="auto">
          <a:xfrm>
            <a:off x="1295400" y="4191000"/>
            <a:ext cx="6553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i="1" dirty="0">
                <a:solidFill>
                  <a:srgbClr val="C00000"/>
                </a:solidFill>
                <a:cs typeface="Arial" panose="020B0604020202020204" pitchFamily="34" charset="0"/>
              </a:rPr>
              <a:t>PGS.TS. </a:t>
            </a:r>
            <a:r>
              <a:rPr lang="en-US" altLang="vi-VN" sz="2200" b="1" i="1" dirty="0" err="1">
                <a:solidFill>
                  <a:srgbClr val="C00000"/>
                </a:solidFill>
                <a:cs typeface="Arial" panose="020B0604020202020204" pitchFamily="34" charset="0"/>
              </a:rPr>
              <a:t>Lương</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Ngọc</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Khuê</a:t>
            </a:r>
            <a:r>
              <a:rPr lang="en-US" altLang="vi-VN" sz="2200" b="1" i="1" dirty="0">
                <a:solidFill>
                  <a:srgbClr val="C00000"/>
                </a:solidFill>
                <a:cs typeface="Arial" panose="020B0604020202020204" pitchFamily="34" charset="0"/>
              </a:rPr>
              <a:t>, </a:t>
            </a:r>
          </a:p>
          <a:p>
            <a:pPr algn="ctr" eaLnBrk="1" hangingPunct="1"/>
            <a:r>
              <a:rPr lang="en-US" altLang="vi-VN" sz="2200" b="1" i="1" dirty="0" err="1">
                <a:solidFill>
                  <a:srgbClr val="C00000"/>
                </a:solidFill>
                <a:cs typeface="Arial" panose="020B0604020202020204" pitchFamily="34" charset="0"/>
              </a:rPr>
              <a:t>Phó</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Chủ</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tịch</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Hội</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đồng</a:t>
            </a:r>
            <a:r>
              <a:rPr lang="en-US" altLang="vi-VN" sz="2200" b="1" i="1" dirty="0">
                <a:solidFill>
                  <a:srgbClr val="C00000"/>
                </a:solidFill>
                <a:cs typeface="Arial" panose="020B0604020202020204" pitchFamily="34" charset="0"/>
              </a:rPr>
              <a:t> y khoa </a:t>
            </a:r>
            <a:r>
              <a:rPr lang="en-US" altLang="vi-VN" sz="2200" b="1" i="1" dirty="0" err="1">
                <a:solidFill>
                  <a:srgbClr val="C00000"/>
                </a:solidFill>
                <a:cs typeface="Arial" panose="020B0604020202020204" pitchFamily="34" charset="0"/>
              </a:rPr>
              <a:t>quốc</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gia</a:t>
            </a:r>
            <a:r>
              <a:rPr lang="en-US" altLang="vi-VN" sz="2200" b="1" i="1" dirty="0">
                <a:solidFill>
                  <a:srgbClr val="C00000"/>
                </a:solidFill>
                <a:cs typeface="Arial" panose="020B0604020202020204" pitchFamily="34" charset="0"/>
              </a:rPr>
              <a:t>, </a:t>
            </a:r>
          </a:p>
          <a:p>
            <a:pPr algn="ctr" eaLnBrk="1" hangingPunct="1"/>
            <a:r>
              <a:rPr lang="en-US" altLang="vi-VN" sz="2200" b="1" i="1" dirty="0" err="1">
                <a:solidFill>
                  <a:srgbClr val="C00000"/>
                </a:solidFill>
                <a:cs typeface="Arial" panose="020B0604020202020204" pitchFamily="34" charset="0"/>
              </a:rPr>
              <a:t>Cục</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trưởng</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Cục</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Quản</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lý</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Khám</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chữa</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bệnh</a:t>
            </a:r>
            <a:r>
              <a:rPr lang="en-US" altLang="vi-VN" sz="2200" b="1" i="1" dirty="0">
                <a:solidFill>
                  <a:srgbClr val="C00000"/>
                </a:solidFill>
                <a:cs typeface="Arial" panose="020B0604020202020204" pitchFamily="34" charset="0"/>
              </a:rPr>
              <a:t> – </a:t>
            </a:r>
            <a:r>
              <a:rPr lang="en-US" altLang="vi-VN" sz="2200" b="1" i="1" dirty="0" err="1">
                <a:solidFill>
                  <a:srgbClr val="C00000"/>
                </a:solidFill>
                <a:cs typeface="Arial" panose="020B0604020202020204" pitchFamily="34" charset="0"/>
              </a:rPr>
              <a:t>Phó</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trưởng</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Tiểu</a:t>
            </a:r>
            <a:r>
              <a:rPr lang="en-US" altLang="vi-VN" sz="2200" b="1" i="1" dirty="0">
                <a:solidFill>
                  <a:srgbClr val="C00000"/>
                </a:solidFill>
                <a:cs typeface="Arial" panose="020B0604020202020204" pitchFamily="34" charset="0"/>
              </a:rPr>
              <a:t> Ban </a:t>
            </a:r>
            <a:r>
              <a:rPr lang="en-US" altLang="vi-VN" sz="2200" b="1" i="1" dirty="0" err="1">
                <a:solidFill>
                  <a:srgbClr val="C00000"/>
                </a:solidFill>
                <a:cs typeface="Arial" panose="020B0604020202020204" pitchFamily="34" charset="0"/>
              </a:rPr>
              <a:t>điều</a:t>
            </a:r>
            <a:r>
              <a:rPr lang="en-US" altLang="vi-VN" sz="2200" b="1" i="1" dirty="0">
                <a:solidFill>
                  <a:srgbClr val="C00000"/>
                </a:solidFill>
                <a:cs typeface="Arial" panose="020B0604020202020204" pitchFamily="34" charset="0"/>
              </a:rPr>
              <a:t> </a:t>
            </a:r>
            <a:r>
              <a:rPr lang="en-US" altLang="vi-VN" sz="2200" b="1" i="1" dirty="0" err="1">
                <a:solidFill>
                  <a:srgbClr val="C00000"/>
                </a:solidFill>
                <a:cs typeface="Arial" panose="020B0604020202020204" pitchFamily="34" charset="0"/>
              </a:rPr>
              <a:t>trị</a:t>
            </a:r>
            <a:r>
              <a:rPr lang="en-US" altLang="vi-VN" sz="2200" b="1" i="1" dirty="0">
                <a:solidFill>
                  <a:srgbClr val="C00000"/>
                </a:solidFill>
                <a:cs typeface="Arial" panose="020B0604020202020204" pitchFamily="34" charset="0"/>
              </a:rPr>
              <a:t> COVID-19- </a:t>
            </a:r>
            <a:r>
              <a:rPr lang="en-US" altLang="vi-VN" sz="2200" b="1" i="1" dirty="0" err="1">
                <a:solidFill>
                  <a:srgbClr val="C00000"/>
                </a:solidFill>
                <a:cs typeface="Arial" panose="020B0604020202020204" pitchFamily="34" charset="0"/>
              </a:rPr>
              <a:t>Bô</a:t>
            </a:r>
            <a:r>
              <a:rPr lang="en-US" altLang="vi-VN" sz="2200" b="1" i="1" dirty="0">
                <a:solidFill>
                  <a:srgbClr val="C00000"/>
                </a:solidFill>
                <a:cs typeface="Arial" panose="020B0604020202020204" pitchFamily="34" charset="0"/>
              </a:rPr>
              <a:t>̣ Y </a:t>
            </a:r>
            <a:r>
              <a:rPr lang="en-US" altLang="vi-VN" sz="2200" b="1" i="1" dirty="0" err="1">
                <a:solidFill>
                  <a:srgbClr val="C00000"/>
                </a:solidFill>
                <a:cs typeface="Arial" panose="020B0604020202020204" pitchFamily="34" charset="0"/>
              </a:rPr>
              <a:t>tế</a:t>
            </a:r>
            <a:endParaRPr lang="en-US" altLang="vi-VN" sz="2200" b="1" i="1" dirty="0">
              <a:solidFill>
                <a:srgbClr val="C0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F64926-BF09-4D4D-9184-CA7CDD34368C}"/>
              </a:ext>
            </a:extLst>
          </p:cNvPr>
          <p:cNvSpPr txBox="1">
            <a:spLocks/>
          </p:cNvSpPr>
          <p:nvPr/>
        </p:nvSpPr>
        <p:spPr>
          <a:xfrm>
            <a:off x="469259" y="1009406"/>
            <a:ext cx="7886700" cy="792617"/>
          </a:xfrm>
          <a:prstGeom prst="rect">
            <a:avLst/>
          </a:prstGeom>
          <a:solidFill>
            <a:schemeClr val="bg2"/>
          </a:solidFill>
          <a:ln>
            <a:solidFill>
              <a:schemeClr val="accent1"/>
            </a:solidFill>
          </a:ln>
        </p:spPr>
        <p:txBody>
          <a:bodyPr vert="horz" lIns="121920" tIns="60960" rIns="121920" bIns="6096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267" dirty="0" err="1">
                <a:latin typeface="Times New Roman" panose="02020603050405020304" pitchFamily="18" charset="0"/>
                <a:cs typeface="Times New Roman" panose="02020603050405020304" pitchFamily="18" charset="0"/>
              </a:rPr>
              <a:t>Báo</a:t>
            </a:r>
            <a:r>
              <a:rPr lang="en-GB" sz="4267" dirty="0">
                <a:latin typeface="Times New Roman" panose="02020603050405020304" pitchFamily="18" charset="0"/>
                <a:cs typeface="Times New Roman" panose="02020603050405020304" pitchFamily="18" charset="0"/>
              </a:rPr>
              <a:t> </a:t>
            </a:r>
            <a:r>
              <a:rPr lang="en-GB" sz="4267" dirty="0" err="1">
                <a:latin typeface="Times New Roman" panose="02020603050405020304" pitchFamily="18" charset="0"/>
                <a:cs typeface="Times New Roman" panose="02020603050405020304" pitchFamily="18" charset="0"/>
              </a:rPr>
              <a:t>cáo</a:t>
            </a:r>
            <a:r>
              <a:rPr lang="en-GB" sz="4267" dirty="0">
                <a:latin typeface="Times New Roman" panose="02020603050405020304" pitchFamily="18" charset="0"/>
                <a:cs typeface="Times New Roman" panose="02020603050405020304" pitchFamily="18" charset="0"/>
              </a:rPr>
              <a:t> </a:t>
            </a:r>
            <a:r>
              <a:rPr lang="en-GB" sz="4267" dirty="0" err="1">
                <a:latin typeface="Times New Roman" panose="02020603050405020304" pitchFamily="18" charset="0"/>
                <a:cs typeface="Times New Roman" panose="02020603050405020304" pitchFamily="18" charset="0"/>
              </a:rPr>
              <a:t>nhanh</a:t>
            </a:r>
            <a:r>
              <a:rPr lang="en-GB" sz="4267" dirty="0">
                <a:latin typeface="Times New Roman" panose="02020603050405020304" pitchFamily="18" charset="0"/>
                <a:cs typeface="Times New Roman" panose="02020603050405020304" pitchFamily="18" charset="0"/>
              </a:rPr>
              <a:t> (QĐ 5855/QĐ-BYT)</a:t>
            </a:r>
          </a:p>
        </p:txBody>
      </p:sp>
      <p:sp>
        <p:nvSpPr>
          <p:cNvPr id="9" name="Content Placeholder 2">
            <a:extLst>
              <a:ext uri="{FF2B5EF4-FFF2-40B4-BE49-F238E27FC236}">
                <a16:creationId xmlns:a16="http://schemas.microsoft.com/office/drawing/2014/main" id="{BF43EB42-E22C-664E-8AF7-1F242D5F510C}"/>
              </a:ext>
            </a:extLst>
          </p:cNvPr>
          <p:cNvSpPr txBox="1">
            <a:spLocks/>
          </p:cNvSpPr>
          <p:nvPr/>
        </p:nvSpPr>
        <p:spPr>
          <a:xfrm>
            <a:off x="628650" y="2333144"/>
            <a:ext cx="7886700" cy="272283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667" b="1" dirty="0" err="1">
                <a:latin typeface="Times New Roman" panose="02020603050405020304" pitchFamily="18" charset="0"/>
                <a:cs typeface="Times New Roman" panose="02020603050405020304" pitchFamily="18" charset="0"/>
              </a:rPr>
              <a:t>Tất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cả</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các</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cơ</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sở</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thu</a:t>
            </a:r>
            <a:r>
              <a:rPr lang="en-US" sz="2667" b="1" dirty="0">
                <a:latin typeface="Times New Roman" panose="02020603050405020304" pitchFamily="18" charset="0"/>
                <a:cs typeface="Times New Roman" panose="02020603050405020304" pitchFamily="18" charset="0"/>
              </a:rPr>
              <a:t> dung </a:t>
            </a:r>
            <a:r>
              <a:rPr lang="en-US" sz="2667" b="1" dirty="0" err="1">
                <a:latin typeface="Times New Roman" panose="02020603050405020304" pitchFamily="18" charset="0"/>
                <a:cs typeface="Times New Roman" panose="02020603050405020304" pitchFamily="18" charset="0"/>
              </a:rPr>
              <a:t>điều</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trị</a:t>
            </a:r>
            <a:r>
              <a:rPr lang="en-US" sz="2667" b="1" dirty="0">
                <a:latin typeface="Times New Roman" panose="02020603050405020304" pitchFamily="18" charset="0"/>
                <a:cs typeface="Times New Roman" panose="02020603050405020304" pitchFamily="18" charset="0"/>
              </a:rPr>
              <a:t> ca F0</a:t>
            </a:r>
          </a:p>
          <a:p>
            <a:pPr algn="just"/>
            <a:r>
              <a:rPr lang="en-US" sz="2667" b="1" dirty="0" err="1">
                <a:latin typeface="Times New Roman" panose="02020603050405020304" pitchFamily="18" charset="0"/>
                <a:cs typeface="Times New Roman" panose="02020603050405020304" pitchFamily="18" charset="0"/>
              </a:rPr>
              <a:t>Không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yêu</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cầu</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nhập</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từng</a:t>
            </a:r>
            <a:r>
              <a:rPr lang="en-US" sz="2667" b="1" dirty="0">
                <a:latin typeface="Times New Roman" panose="02020603050405020304" pitchFamily="18" charset="0"/>
                <a:cs typeface="Times New Roman" panose="02020603050405020304" pitchFamily="18" charset="0"/>
              </a:rPr>
              <a:t> ca F0 </a:t>
            </a:r>
            <a:r>
              <a:rPr lang="en-US" sz="2667" dirty="0" err="1">
                <a:latin typeface="Times New Roman" panose="02020603050405020304" pitchFamily="18" charset="0"/>
                <a:cs typeface="Times New Roman" panose="02020603050405020304" pitchFamily="18" charset="0"/>
              </a:rPr>
              <a:t>như</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giai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đoạn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trước</a:t>
            </a:r>
            <a:r>
              <a:rPr lang="en-US" sz="2667" dirty="0">
                <a:latin typeface="Times New Roman" panose="02020603050405020304" pitchFamily="18" charset="0"/>
                <a:cs typeface="Times New Roman" panose="02020603050405020304" pitchFamily="18" charset="0"/>
              </a:rPr>
              <a:t>.</a:t>
            </a:r>
          </a:p>
          <a:p>
            <a:pPr algn="just"/>
            <a:r>
              <a:rPr lang="en-US" sz="2667" dirty="0" err="1">
                <a:latin typeface="Times New Roman" panose="02020603050405020304" pitchFamily="18" charset="0"/>
                <a:cs typeface="Times New Roman" panose="02020603050405020304" pitchFamily="18" charset="0"/>
              </a:rPr>
              <a:t>Ưu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tiên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Báo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cáo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Nhanh</a:t>
            </a:r>
            <a:r>
              <a:rPr lang="en-US" sz="2667"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số</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liệu</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tổng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hợp</a:t>
            </a:r>
            <a:r>
              <a:rPr lang="en-US" sz="2667" dirty="0">
                <a:latin typeface="Times New Roman" panose="02020603050405020304" pitchFamily="18" charset="0"/>
                <a:cs typeface="Times New Roman" panose="02020603050405020304" pitchFamily="18" charset="0"/>
              </a:rPr>
              <a:t>) </a:t>
            </a:r>
          </a:p>
          <a:p>
            <a:pPr algn="just"/>
            <a:r>
              <a:rPr lang="en-US" sz="2667" dirty="0" err="1">
                <a:latin typeface="Times New Roman" panose="02020603050405020304" pitchFamily="18" charset="0"/>
                <a:cs typeface="Times New Roman" panose="02020603050405020304" pitchFamily="18" charset="0"/>
              </a:rPr>
              <a:t>Danh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sách</a:t>
            </a:r>
            <a:r>
              <a:rPr lang="en-US" sz="2667" dirty="0">
                <a:latin typeface="Times New Roman" panose="02020603050405020304" pitchFamily="18" charset="0"/>
                <a:cs typeface="Times New Roman" panose="02020603050405020304" pitchFamily="18" charset="0"/>
              </a:rPr>
              <a:t> </a:t>
            </a:r>
            <a:r>
              <a:rPr lang="en-US" sz="2667" b="1" dirty="0">
                <a:latin typeface="Times New Roman" panose="02020603050405020304" pitchFamily="18" charset="0"/>
                <a:cs typeface="Times New Roman" panose="02020603050405020304" pitchFamily="18" charset="0"/>
              </a:rPr>
              <a:t>ca </a:t>
            </a:r>
            <a:r>
              <a:rPr lang="en-US" sz="2667" b="1" dirty="0" err="1">
                <a:latin typeface="Times New Roman" panose="02020603050405020304" pitchFamily="18" charset="0"/>
                <a:cs typeface="Times New Roman" panose="02020603050405020304" pitchFamily="18" charset="0"/>
              </a:rPr>
              <a:t>tử</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vong</a:t>
            </a:r>
            <a:r>
              <a:rPr lang="en-US" sz="2667" b="1" dirty="0">
                <a:latin typeface="Times New Roman" panose="02020603050405020304" pitchFamily="18" charset="0"/>
                <a:cs typeface="Times New Roman" panose="02020603050405020304" pitchFamily="18" charset="0"/>
              </a:rPr>
              <a:t> </a:t>
            </a:r>
            <a:r>
              <a:rPr lang="en-US" sz="2667" dirty="0">
                <a:latin typeface="Times New Roman" panose="02020603050405020304" pitchFamily="18" charset="0"/>
                <a:cs typeface="Times New Roman" panose="02020603050405020304" pitchFamily="18" charset="0"/>
              </a:rPr>
              <a:t>(</a:t>
            </a:r>
            <a:r>
              <a:rPr lang="en-US" sz="2667" dirty="0" err="1">
                <a:latin typeface="Times New Roman" panose="02020603050405020304" pitchFamily="18" charset="0"/>
                <a:cs typeface="Times New Roman" panose="02020603050405020304" pitchFamily="18" charset="0"/>
              </a:rPr>
              <a:t>nhập</a:t>
            </a:r>
            <a:r>
              <a:rPr lang="en-US" sz="2667" dirty="0">
                <a:latin typeface="Times New Roman" panose="02020603050405020304" pitchFamily="18" charset="0"/>
                <a:cs typeface="Times New Roman" panose="02020603050405020304" pitchFamily="18" charset="0"/>
              </a:rPr>
              <a:t> chi </a:t>
            </a:r>
            <a:r>
              <a:rPr lang="en-US" sz="2667" dirty="0" err="1">
                <a:latin typeface="Times New Roman" panose="02020603050405020304" pitchFamily="18" charset="0"/>
                <a:cs typeface="Times New Roman" panose="02020603050405020304" pitchFamily="18" charset="0"/>
              </a:rPr>
              <a:t>tiết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phần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mềm</a:t>
            </a:r>
            <a:r>
              <a:rPr lang="en-US" sz="2667" dirty="0">
                <a:latin typeface="Times New Roman" panose="02020603050405020304" pitchFamily="18" charset="0"/>
                <a:cs typeface="Times New Roman" panose="02020603050405020304" pitchFamily="18" charset="0"/>
              </a:rPr>
              <a:t>)</a:t>
            </a:r>
          </a:p>
          <a:p>
            <a:pPr algn="just"/>
            <a:r>
              <a:rPr lang="en-US" sz="2667" dirty="0">
                <a:latin typeface="Times New Roman" panose="02020603050405020304" pitchFamily="18" charset="0"/>
                <a:cs typeface="Times New Roman" panose="02020603050405020304" pitchFamily="18" charset="0"/>
              </a:rPr>
              <a:t>Ca </a:t>
            </a:r>
            <a:r>
              <a:rPr lang="en-US" sz="2667" dirty="0" err="1">
                <a:latin typeface="Times New Roman" panose="02020603050405020304" pitchFamily="18" charset="0"/>
                <a:cs typeface="Times New Roman" panose="02020603050405020304" pitchFamily="18" charset="0"/>
              </a:rPr>
              <a:t>tử</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vong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phải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chẩn</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đoán</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tử</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vong</a:t>
            </a:r>
            <a:endParaRPr lang="en-US" sz="26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7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ED4EB2-38AB-EC46-BAA0-7EB63CB6E9C0}"/>
              </a:ext>
            </a:extLst>
          </p:cNvPr>
          <p:cNvSpPr/>
          <p:nvPr/>
        </p:nvSpPr>
        <p:spPr>
          <a:xfrm>
            <a:off x="353087" y="691245"/>
            <a:ext cx="8537417" cy="4031873"/>
          </a:xfrm>
          <a:prstGeom prst="rect">
            <a:avLst/>
          </a:prstGeom>
          <a:noFill/>
        </p:spPr>
        <p:txBody>
          <a:bodyPr wrap="square" lIns="91440" tIns="45720" rIns="91440" bIns="45720">
            <a:spAutoFit/>
          </a:bodyPr>
          <a:lstStyle/>
          <a:p>
            <a:pPr algn="ctr"/>
            <a:r>
              <a:rPr lang="en-US" sz="4000" b="1" cap="none" spc="0" dirty="0" err="1">
                <a:ln w="0"/>
                <a:solidFill>
                  <a:schemeClr val="tx1"/>
                </a:solidFill>
                <a:effectLst>
                  <a:outerShdw blurRad="38100" dist="19050" dir="2700000" algn="tl" rotWithShape="0">
                    <a:schemeClr val="dk1">
                      <a:alpha val="40000"/>
                    </a:schemeClr>
                  </a:outerShdw>
                </a:effectLst>
              </a:rPr>
              <a:t>Các</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Sở</a:t>
            </a:r>
            <a:r>
              <a:rPr lang="en-US" sz="4000" b="1" cap="none" spc="0" dirty="0">
                <a:ln w="0"/>
                <a:solidFill>
                  <a:schemeClr val="tx1"/>
                </a:solidFill>
                <a:effectLst>
                  <a:outerShdw blurRad="38100" dist="19050" dir="2700000" algn="tl" rotWithShape="0">
                    <a:schemeClr val="dk1">
                      <a:alpha val="40000"/>
                    </a:schemeClr>
                  </a:outerShdw>
                </a:effectLst>
              </a:rPr>
              <a:t> Y </a:t>
            </a:r>
            <a:r>
              <a:rPr lang="en-US" sz="4000" b="1" cap="none" spc="0" dirty="0" err="1">
                <a:ln w="0"/>
                <a:solidFill>
                  <a:schemeClr val="tx1"/>
                </a:solidFill>
                <a:effectLst>
                  <a:outerShdw blurRad="38100" dist="19050" dir="2700000" algn="tl" rotWithShape="0">
                    <a:schemeClr val="dk1">
                      <a:alpha val="40000"/>
                    </a:schemeClr>
                  </a:outerShdw>
                </a:effectLst>
              </a:rPr>
              <a:t>tế</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chưa</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thực</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hiện</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tốt</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công</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tác</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báo</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cáo</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thu</a:t>
            </a:r>
            <a:r>
              <a:rPr lang="en-US" sz="4000" b="1" cap="none" spc="0" dirty="0">
                <a:ln w="0"/>
                <a:solidFill>
                  <a:schemeClr val="tx1"/>
                </a:solidFill>
                <a:effectLst>
                  <a:outerShdw blurRad="38100" dist="19050" dir="2700000" algn="tl" rotWithShape="0">
                    <a:schemeClr val="dk1">
                      <a:alpha val="40000"/>
                    </a:schemeClr>
                  </a:outerShdw>
                </a:effectLst>
              </a:rPr>
              <a:t> dung </a:t>
            </a:r>
            <a:r>
              <a:rPr lang="en-US" sz="4000" b="1" cap="none" spc="0" dirty="0" err="1">
                <a:ln w="0"/>
                <a:solidFill>
                  <a:schemeClr val="tx1"/>
                </a:solidFill>
                <a:effectLst>
                  <a:outerShdw blurRad="38100" dist="19050" dir="2700000" algn="tl" rotWithShape="0">
                    <a:schemeClr val="dk1">
                      <a:alpha val="40000"/>
                    </a:schemeClr>
                  </a:outerShdw>
                </a:effectLst>
              </a:rPr>
              <a:t>điều</a:t>
            </a:r>
            <a:r>
              <a:rPr lang="en-US" sz="4000" b="1" cap="none" spc="0" dirty="0">
                <a:ln w="0"/>
                <a:solidFill>
                  <a:schemeClr val="tx1"/>
                </a:solidFill>
                <a:effectLst>
                  <a:outerShdw blurRad="38100" dist="19050" dir="2700000" algn="tl" rotWithShape="0">
                    <a:schemeClr val="dk1">
                      <a:alpha val="40000"/>
                    </a:schemeClr>
                  </a:outerShdw>
                </a:effectLst>
              </a:rPr>
              <a:t> </a:t>
            </a:r>
            <a:r>
              <a:rPr lang="en-US" sz="4000" b="1" cap="none" spc="0" dirty="0" err="1">
                <a:ln w="0"/>
                <a:solidFill>
                  <a:schemeClr val="tx1"/>
                </a:solidFill>
                <a:effectLst>
                  <a:outerShdw blurRad="38100" dist="19050" dir="2700000" algn="tl" rotWithShape="0">
                    <a:schemeClr val="dk1">
                      <a:alpha val="40000"/>
                    </a:schemeClr>
                  </a:outerShdw>
                </a:effectLst>
              </a:rPr>
              <a:t>trị</a:t>
            </a:r>
            <a:r>
              <a:rPr lang="en-US" sz="4000" b="1" cap="none" spc="0" dirty="0">
                <a:ln w="0"/>
                <a:solidFill>
                  <a:schemeClr val="tx1"/>
                </a:solidFill>
                <a:effectLst>
                  <a:outerShdw blurRad="38100" dist="19050" dir="2700000" algn="tl" rotWithShape="0">
                    <a:schemeClr val="dk1">
                      <a:alpha val="40000"/>
                    </a:schemeClr>
                  </a:outerShdw>
                </a:effectLst>
              </a:rPr>
              <a:t> ca </a:t>
            </a:r>
            <a:r>
              <a:rPr lang="en-US" sz="4000" b="1" cap="none" spc="0" dirty="0" err="1">
                <a:ln w="0"/>
                <a:solidFill>
                  <a:schemeClr val="tx1"/>
                </a:solidFill>
                <a:effectLst>
                  <a:outerShdw blurRad="38100" dist="19050" dir="2700000" algn="tl" rotWithShape="0">
                    <a:schemeClr val="dk1">
                      <a:alpha val="40000"/>
                    </a:schemeClr>
                  </a:outerShdw>
                </a:effectLst>
              </a:rPr>
              <a:t>bệnh</a:t>
            </a:r>
            <a:r>
              <a:rPr lang="en-US" sz="4000" b="1" cap="none" spc="0" dirty="0">
                <a:ln w="0"/>
                <a:solidFill>
                  <a:schemeClr val="tx1"/>
                </a:solidFill>
                <a:effectLst>
                  <a:outerShdw blurRad="38100" dist="19050" dir="2700000" algn="tl" rotWithShape="0">
                    <a:schemeClr val="dk1">
                      <a:alpha val="40000"/>
                    </a:schemeClr>
                  </a:outerShdw>
                </a:effectLst>
              </a:rPr>
              <a:t> F0</a:t>
            </a:r>
          </a:p>
          <a:p>
            <a:pPr algn="ctr"/>
            <a:endParaRPr lang="en-US" sz="3200" b="1" cap="none" spc="0" dirty="0">
              <a:ln w="0"/>
              <a:solidFill>
                <a:schemeClr val="tx1"/>
              </a:solidFill>
              <a:effectLst>
                <a:outerShdw blurRad="38100" dist="19050" dir="2700000" algn="tl" rotWithShape="0">
                  <a:schemeClr val="dk1">
                    <a:alpha val="40000"/>
                  </a:schemeClr>
                </a:outerShdw>
              </a:effectLst>
            </a:endParaRPr>
          </a:p>
          <a:p>
            <a:pPr marL="1028700" lvl="1" indent="-571500">
              <a:buFont typeface="Arial" panose="020B0604020202020204" pitchFamily="34" charset="0"/>
              <a:buChar char="•"/>
            </a:pPr>
            <a:r>
              <a:rPr lang="en-US" sz="3600" b="0" cap="none" spc="0" dirty="0" err="1">
                <a:ln w="0"/>
                <a:solidFill>
                  <a:schemeClr val="tx1"/>
                </a:solidFill>
                <a:effectLst>
                  <a:outerShdw blurRad="38100" dist="19050" dir="2700000" algn="tl" rotWithShape="0">
                    <a:schemeClr val="dk1">
                      <a:alpha val="40000"/>
                    </a:schemeClr>
                  </a:outerShdw>
                </a:effectLst>
              </a:rPr>
              <a:t>Thành</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phố</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Hồ</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Chí</a:t>
            </a:r>
            <a:r>
              <a:rPr lang="en-US" sz="3600" b="0" cap="none" spc="0" dirty="0">
                <a:ln w="0"/>
                <a:solidFill>
                  <a:schemeClr val="tx1"/>
                </a:solidFill>
                <a:effectLst>
                  <a:outerShdw blurRad="38100" dist="19050" dir="2700000" algn="tl" rotWithShape="0">
                    <a:schemeClr val="dk1">
                      <a:alpha val="40000"/>
                    </a:schemeClr>
                  </a:outerShdw>
                </a:effectLst>
              </a:rPr>
              <a:t> Minh</a:t>
            </a:r>
          </a:p>
          <a:p>
            <a:pPr marL="1028700" lvl="1" indent="-571500">
              <a:buFont typeface="Arial" panose="020B0604020202020204" pitchFamily="34" charset="0"/>
              <a:buChar char="•"/>
            </a:pPr>
            <a:r>
              <a:rPr lang="en-US" sz="3600" b="0" cap="none" spc="0" dirty="0" err="1">
                <a:ln w="0"/>
                <a:solidFill>
                  <a:schemeClr val="tx1"/>
                </a:solidFill>
                <a:effectLst>
                  <a:outerShdw blurRad="38100" dist="19050" dir="2700000" algn="tl" rotWithShape="0">
                    <a:schemeClr val="dk1">
                      <a:alpha val="40000"/>
                    </a:schemeClr>
                  </a:outerShdw>
                </a:effectLst>
              </a:rPr>
              <a:t>Bình</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Dương</a:t>
            </a:r>
            <a:endParaRPr lang="en-US" sz="3600" b="0" cap="none" spc="0" dirty="0">
              <a:ln w="0"/>
              <a:solidFill>
                <a:schemeClr val="tx1"/>
              </a:solidFill>
              <a:effectLst>
                <a:outerShdw blurRad="38100" dist="19050" dir="2700000" algn="tl" rotWithShape="0">
                  <a:schemeClr val="dk1">
                    <a:alpha val="40000"/>
                  </a:schemeClr>
                </a:outerShdw>
              </a:effectLst>
            </a:endParaRPr>
          </a:p>
          <a:p>
            <a:pPr marL="1028700" lvl="1" indent="-571500">
              <a:buFont typeface="Arial" panose="020B0604020202020204" pitchFamily="34" charset="0"/>
              <a:buChar char="•"/>
            </a:pPr>
            <a:r>
              <a:rPr lang="en-US" sz="3600" b="0" cap="none" spc="0" dirty="0" err="1">
                <a:ln w="0"/>
                <a:solidFill>
                  <a:schemeClr val="tx1"/>
                </a:solidFill>
                <a:effectLst>
                  <a:outerShdw blurRad="38100" dist="19050" dir="2700000" algn="tl" rotWithShape="0">
                    <a:schemeClr val="dk1">
                      <a:alpha val="40000"/>
                    </a:schemeClr>
                  </a:outerShdw>
                </a:effectLst>
              </a:rPr>
              <a:t>Bà</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Rịa</a:t>
            </a:r>
            <a:r>
              <a:rPr lang="en-US" sz="3600" b="0" cap="none" spc="0" dirty="0">
                <a:ln w="0"/>
                <a:solidFill>
                  <a:schemeClr val="tx1"/>
                </a:solidFill>
                <a:effectLst>
                  <a:outerShdw blurRad="38100" dist="19050" dir="2700000" algn="tl" rotWithShape="0">
                    <a:schemeClr val="dk1">
                      <a:alpha val="40000"/>
                    </a:schemeClr>
                  </a:outerShdw>
                </a:effectLst>
              </a:rPr>
              <a:t> - </a:t>
            </a:r>
            <a:r>
              <a:rPr lang="en-US" sz="3600" b="0" cap="none" spc="0" dirty="0" err="1">
                <a:ln w="0"/>
                <a:solidFill>
                  <a:schemeClr val="tx1"/>
                </a:solidFill>
                <a:effectLst>
                  <a:outerShdw blurRad="38100" dist="19050" dir="2700000" algn="tl" rotWithShape="0">
                    <a:schemeClr val="dk1">
                      <a:alpha val="40000"/>
                    </a:schemeClr>
                  </a:outerShdw>
                </a:effectLst>
              </a:rPr>
              <a:t>Vũng</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Tàu</a:t>
            </a:r>
            <a:endParaRPr lang="en-US" sz="3600" b="0" cap="none" spc="0" dirty="0">
              <a:ln w="0"/>
              <a:solidFill>
                <a:schemeClr val="tx1"/>
              </a:solidFill>
              <a:effectLst>
                <a:outerShdw blurRad="38100" dist="19050" dir="2700000" algn="tl" rotWithShape="0">
                  <a:schemeClr val="dk1">
                    <a:alpha val="40000"/>
                  </a:schemeClr>
                </a:outerShdw>
              </a:effectLst>
            </a:endParaRPr>
          </a:p>
          <a:p>
            <a:pPr marL="1028700" lvl="1" indent="-571500">
              <a:buFont typeface="Arial" panose="020B0604020202020204" pitchFamily="34" charset="0"/>
              <a:buChar char="•"/>
            </a:pPr>
            <a:r>
              <a:rPr lang="en-US" sz="3600" b="0" cap="none" spc="0" dirty="0" err="1">
                <a:ln w="0"/>
                <a:solidFill>
                  <a:schemeClr val="tx1"/>
                </a:solidFill>
                <a:effectLst>
                  <a:outerShdw blurRad="38100" dist="19050" dir="2700000" algn="tl" rotWithShape="0">
                    <a:schemeClr val="dk1">
                      <a:alpha val="40000"/>
                    </a:schemeClr>
                  </a:outerShdw>
                </a:effectLst>
              </a:rPr>
              <a:t>Tiền</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Giang</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Bùng Nổ Vụ Âm Thanh - Miễn Phí vector hình ảnh trên Pixabay">
            <a:extLst>
              <a:ext uri="{FF2B5EF4-FFF2-40B4-BE49-F238E27FC236}">
                <a16:creationId xmlns:a16="http://schemas.microsoft.com/office/drawing/2014/main" id="{B7188810-0341-F94A-9F4B-269DB8763A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745" y="4191000"/>
            <a:ext cx="3913195" cy="216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2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oom, gambling house&#10;&#10;Description automatically generated">
            <a:extLst>
              <a:ext uri="{FF2B5EF4-FFF2-40B4-BE49-F238E27FC236}">
                <a16:creationId xmlns:a16="http://schemas.microsoft.com/office/drawing/2014/main" id="{435CF4B9-4AA0-49A3-B2D4-099F2BF35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28600"/>
            <a:ext cx="1265362" cy="1265362"/>
          </a:xfrm>
          <a:prstGeom prst="rect">
            <a:avLst/>
          </a:prstGeom>
        </p:spPr>
      </p:pic>
      <p:sp>
        <p:nvSpPr>
          <p:cNvPr id="7" name="Title 1">
            <a:extLst>
              <a:ext uri="{FF2B5EF4-FFF2-40B4-BE49-F238E27FC236}">
                <a16:creationId xmlns:a16="http://schemas.microsoft.com/office/drawing/2014/main" id="{648C7005-C5F2-45C4-BF76-09A2C7640955}"/>
              </a:ext>
            </a:extLst>
          </p:cNvPr>
          <p:cNvSpPr>
            <a:spLocks noGrp="1"/>
          </p:cNvSpPr>
          <p:nvPr>
            <p:ph type="title"/>
          </p:nvPr>
        </p:nvSpPr>
        <p:spPr>
          <a:xfrm>
            <a:off x="215187" y="1905000"/>
            <a:ext cx="8763000" cy="2514600"/>
          </a:xfrm>
        </p:spPr>
        <p:txBody>
          <a:bodyPr>
            <a:noAutofit/>
          </a:bodyPr>
          <a:lstStyle/>
          <a:p>
            <a:pPr algn="ctr"/>
            <a:r>
              <a:rPr lang="en-US" sz="4000" b="1" dirty="0">
                <a:solidFill>
                  <a:schemeClr val="accent6">
                    <a:lumMod val="75000"/>
                  </a:schemeClr>
                </a:solidFill>
              </a:rPr>
              <a:t>II. </a:t>
            </a:r>
            <a:r>
              <a:rPr lang="en-US" sz="4000" b="1" dirty="0" err="1">
                <a:solidFill>
                  <a:schemeClr val="accent6">
                    <a:lumMod val="75000"/>
                  </a:schemeClr>
                </a:solidFill>
              </a:rPr>
              <a:t>Thiết</a:t>
            </a:r>
            <a:r>
              <a:rPr lang="en-US" sz="4000" b="1" dirty="0">
                <a:solidFill>
                  <a:schemeClr val="accent6">
                    <a:lumMod val="75000"/>
                  </a:schemeClr>
                </a:solidFill>
              </a:rPr>
              <a:t> </a:t>
            </a:r>
            <a:r>
              <a:rPr lang="en-US" sz="4000" b="1" dirty="0" err="1">
                <a:solidFill>
                  <a:schemeClr val="accent6">
                    <a:lumMod val="75000"/>
                  </a:schemeClr>
                </a:solidFill>
              </a:rPr>
              <a:t>lập</a:t>
            </a:r>
            <a:r>
              <a:rPr lang="en-US" sz="4000" b="1" dirty="0">
                <a:solidFill>
                  <a:schemeClr val="accent6">
                    <a:lumMod val="75000"/>
                  </a:schemeClr>
                </a:solidFill>
              </a:rPr>
              <a:t> </a:t>
            </a:r>
            <a:r>
              <a:rPr lang="en-US" sz="4000" b="1" dirty="0" err="1">
                <a:solidFill>
                  <a:schemeClr val="accent6">
                    <a:lumMod val="75000"/>
                  </a:schemeClr>
                </a:solidFill>
              </a:rPr>
              <a:t>hệ</a:t>
            </a:r>
            <a:r>
              <a:rPr lang="en-US" sz="4000" b="1" dirty="0">
                <a:solidFill>
                  <a:schemeClr val="accent6">
                    <a:lumMod val="75000"/>
                  </a:schemeClr>
                </a:solidFill>
              </a:rPr>
              <a:t> </a:t>
            </a:r>
            <a:r>
              <a:rPr lang="en-US" sz="4000" b="1" dirty="0" err="1">
                <a:solidFill>
                  <a:schemeClr val="accent6">
                    <a:lumMod val="75000"/>
                  </a:schemeClr>
                </a:solidFill>
              </a:rPr>
              <a:t>thống</a:t>
            </a:r>
            <a:r>
              <a:rPr lang="en-US" sz="4000" b="1" dirty="0">
                <a:solidFill>
                  <a:schemeClr val="accent6">
                    <a:lumMod val="75000"/>
                  </a:schemeClr>
                </a:solidFill>
              </a:rPr>
              <a:t> </a:t>
            </a:r>
            <a:r>
              <a:rPr lang="en-US" sz="4000" b="1" dirty="0" err="1">
                <a:solidFill>
                  <a:schemeClr val="accent6">
                    <a:lumMod val="75000"/>
                  </a:schemeClr>
                </a:solidFill>
              </a:rPr>
              <a:t>quản</a:t>
            </a:r>
            <a:r>
              <a:rPr lang="en-US" sz="4000" b="1" dirty="0">
                <a:solidFill>
                  <a:schemeClr val="accent6">
                    <a:lumMod val="75000"/>
                  </a:schemeClr>
                </a:solidFill>
              </a:rPr>
              <a:t> </a:t>
            </a:r>
            <a:r>
              <a:rPr lang="en-US" sz="4000" b="1" dirty="0" err="1">
                <a:solidFill>
                  <a:schemeClr val="accent6">
                    <a:lumMod val="75000"/>
                  </a:schemeClr>
                </a:solidFill>
              </a:rPr>
              <a:t>lý</a:t>
            </a:r>
            <a:r>
              <a:rPr lang="en-US" sz="4000" b="1" dirty="0">
                <a:solidFill>
                  <a:schemeClr val="accent6">
                    <a:lumMod val="75000"/>
                  </a:schemeClr>
                </a:solidFill>
              </a:rPr>
              <a:t>, </a:t>
            </a:r>
            <a:br>
              <a:rPr lang="en-US" sz="4000" b="1" dirty="0">
                <a:solidFill>
                  <a:schemeClr val="accent6">
                    <a:lumMod val="75000"/>
                  </a:schemeClr>
                </a:solidFill>
              </a:rPr>
            </a:br>
            <a:r>
              <a:rPr lang="en-US" sz="4000" b="1" dirty="0" err="1">
                <a:solidFill>
                  <a:schemeClr val="accent6">
                    <a:lumMod val="75000"/>
                  </a:schemeClr>
                </a:solidFill>
              </a:rPr>
              <a:t>điều</a:t>
            </a:r>
            <a:r>
              <a:rPr lang="en-US" sz="4000" b="1" dirty="0">
                <a:solidFill>
                  <a:schemeClr val="accent6">
                    <a:lumMod val="75000"/>
                  </a:schemeClr>
                </a:solidFill>
              </a:rPr>
              <a:t> </a:t>
            </a:r>
            <a:r>
              <a:rPr lang="en-US" sz="4000" b="1" dirty="0" err="1">
                <a:solidFill>
                  <a:schemeClr val="accent6">
                    <a:lumMod val="75000"/>
                  </a:schemeClr>
                </a:solidFill>
              </a:rPr>
              <a:t>trị</a:t>
            </a:r>
            <a:r>
              <a:rPr lang="en-US" sz="4000" b="1" dirty="0">
                <a:solidFill>
                  <a:schemeClr val="accent6">
                    <a:lumMod val="75000"/>
                  </a:schemeClr>
                </a:solidFill>
              </a:rPr>
              <a:t> COVID-19</a:t>
            </a:r>
            <a:br>
              <a:rPr lang="en-US" sz="4000" b="1" dirty="0">
                <a:solidFill>
                  <a:schemeClr val="accent6">
                    <a:lumMod val="75000"/>
                  </a:schemeClr>
                </a:solidFill>
              </a:rPr>
            </a:br>
            <a:endParaRPr lang="en-US" sz="4000" b="1" dirty="0">
              <a:solidFill>
                <a:schemeClr val="accent6">
                  <a:lumMod val="75000"/>
                </a:schemeClr>
              </a:solidFill>
            </a:endParaRPr>
          </a:p>
        </p:txBody>
      </p:sp>
    </p:spTree>
    <p:extLst>
      <p:ext uri="{BB962C8B-B14F-4D97-AF65-F5344CB8AC3E}">
        <p14:creationId xmlns:p14="http://schemas.microsoft.com/office/powerpoint/2010/main" val="15272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194286" y="-16625"/>
            <a:ext cx="7543800" cy="960438"/>
          </a:xfrm>
        </p:spPr>
        <p:txBody>
          <a:bodyPr/>
          <a:lstStyle/>
          <a:p>
            <a:r>
              <a:rPr lang="en-US" sz="2800" b="1" dirty="0">
                <a:solidFill>
                  <a:schemeClr val="accent6">
                    <a:lumMod val="75000"/>
                  </a:schemeClr>
                </a:solidFill>
              </a:rPr>
              <a:t>1. </a:t>
            </a:r>
            <a:r>
              <a:rPr lang="en-US" sz="2800" b="1" dirty="0" err="1">
                <a:solidFill>
                  <a:schemeClr val="accent6">
                    <a:lumMod val="75000"/>
                  </a:schemeClr>
                </a:solidFill>
              </a:rPr>
              <a:t>Nguyên</a:t>
            </a:r>
            <a:r>
              <a:rPr lang="en-US" sz="2800" b="1" dirty="0">
                <a:solidFill>
                  <a:schemeClr val="accent6">
                    <a:lumMod val="75000"/>
                  </a:schemeClr>
                </a:solidFill>
              </a:rPr>
              <a:t> </a:t>
            </a:r>
            <a:r>
              <a:rPr lang="en-US" sz="2800" b="1" dirty="0" err="1">
                <a:solidFill>
                  <a:schemeClr val="accent6">
                    <a:lumMod val="75000"/>
                  </a:schemeClr>
                </a:solidFill>
              </a:rPr>
              <a:t>tắc</a:t>
            </a:r>
            <a:endParaRPr lang="en-US" sz="28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166018"/>
            <a:ext cx="8229600" cy="5158582"/>
          </a:xfrm>
        </p:spPr>
        <p:txBody>
          <a:bodyPr/>
          <a:lstStyle/>
          <a:p>
            <a:pPr marL="457200" indent="-457200" algn="just">
              <a:lnSpc>
                <a:spcPct val="107000"/>
              </a:lnSpc>
              <a:spcAft>
                <a:spcPts val="800"/>
              </a:spcAft>
              <a:buAutoNum type="arabicPeriod"/>
            </a:pP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AutoNum type="arabicPeriod"/>
            </a:pP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COVID-19: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ân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chẩn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đoán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buFontTx/>
              <a:buChar char="-"/>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SARS-CoV-2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nhẹ</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BV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COVID-19: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hấp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thở</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oxy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oxy qua mass, HFNC.</a:t>
            </a:r>
          </a:p>
          <a:p>
            <a:pPr algn="just">
              <a:lnSpc>
                <a:spcPct val="107000"/>
              </a:lnSpc>
              <a:spcAft>
                <a:spcPts val="800"/>
              </a:spcAft>
              <a:buFontTx/>
              <a:buChar char="-"/>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BV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COVID-13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(TT ICU)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nặng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thở</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ECMO,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lọc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2000"/>
              </a:lnSpc>
              <a:spcBef>
                <a:spcPts val="1200"/>
              </a:spcBef>
              <a:buNone/>
            </a:pP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02000"/>
              </a:lnSpc>
              <a:spcBef>
                <a:spcPts val="1200"/>
              </a:spcBef>
              <a:buFontTx/>
              <a:buChar char="-"/>
            </a:pPr>
            <a:endParaRPr lang="en-US" sz="2000" dirty="0">
              <a:latin typeface="+mj-lt"/>
            </a:endParaRPr>
          </a:p>
          <a:p>
            <a:pPr>
              <a:lnSpc>
                <a:spcPct val="102000"/>
              </a:lnSpc>
              <a:spcBef>
                <a:spcPts val="1200"/>
              </a:spcBef>
              <a:buFontTx/>
              <a:buChar char="-"/>
            </a:pPr>
            <a:endParaRPr lang="vi-VN" sz="2000" dirty="0">
              <a:latin typeface="+mj-lt"/>
            </a:endParaRPr>
          </a:p>
          <a:p>
            <a:pPr marL="457200" indent="-457200">
              <a:lnSpc>
                <a:spcPct val="102000"/>
              </a:lnSpc>
              <a:spcBef>
                <a:spcPts val="1200"/>
              </a:spcBef>
              <a:buFont typeface="+mj-lt"/>
              <a:buAutoNum type="arabicPeriod"/>
            </a:pPr>
            <a:endParaRPr lang="vi-VN" sz="2000" dirty="0">
              <a:latin typeface="+mj-lt"/>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212014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18582"/>
          </a:xfrm>
        </p:spPr>
        <p:txBody>
          <a:bodyPr/>
          <a:lstStyle/>
          <a:p>
            <a:r>
              <a:rPr lang="en-US" b="1" dirty="0">
                <a:solidFill>
                  <a:schemeClr val="accent3"/>
                </a:solidFill>
              </a:rPr>
              <a:t>2. </a:t>
            </a:r>
            <a:r>
              <a:rPr lang="en-US" b="1" dirty="0" err="1">
                <a:solidFill>
                  <a:schemeClr val="accent3"/>
                </a:solidFill>
              </a:rPr>
              <a:t>Thiết</a:t>
            </a:r>
            <a:r>
              <a:rPr lang="en-US" b="1" dirty="0">
                <a:solidFill>
                  <a:schemeClr val="accent3"/>
                </a:solidFill>
              </a:rPr>
              <a:t> </a:t>
            </a:r>
            <a:r>
              <a:rPr lang="en-US" b="1" dirty="0" err="1">
                <a:solidFill>
                  <a:schemeClr val="accent3"/>
                </a:solidFill>
              </a:rPr>
              <a:t>lập</a:t>
            </a:r>
            <a:r>
              <a:rPr lang="en-US" b="1" dirty="0">
                <a:solidFill>
                  <a:schemeClr val="accent3"/>
                </a:solidFill>
              </a:rPr>
              <a:t> </a:t>
            </a:r>
            <a:r>
              <a:rPr lang="en-US" b="1" dirty="0" err="1">
                <a:solidFill>
                  <a:schemeClr val="accent3"/>
                </a:solidFill>
              </a:rPr>
              <a:t>hệ</a:t>
            </a:r>
            <a:r>
              <a:rPr lang="en-US" b="1" dirty="0">
                <a:solidFill>
                  <a:schemeClr val="accent3"/>
                </a:solidFill>
              </a:rPr>
              <a:t> </a:t>
            </a:r>
            <a:r>
              <a:rPr lang="en-US" b="1" dirty="0" err="1">
                <a:solidFill>
                  <a:schemeClr val="accent3"/>
                </a:solidFill>
              </a:rPr>
              <a:t>thống</a:t>
            </a:r>
            <a:r>
              <a:rPr lang="en-US" b="1" dirty="0">
                <a:solidFill>
                  <a:schemeClr val="accent3"/>
                </a:solidFill>
              </a:rPr>
              <a:t> </a:t>
            </a:r>
            <a:r>
              <a:rPr lang="en-US" b="1" dirty="0" err="1">
                <a:solidFill>
                  <a:schemeClr val="accent3"/>
                </a:solidFill>
              </a:rPr>
              <a:t>quản</a:t>
            </a:r>
            <a:r>
              <a:rPr lang="en-US" b="1" dirty="0">
                <a:solidFill>
                  <a:schemeClr val="accent3"/>
                </a:solidFill>
              </a:rPr>
              <a:t> </a:t>
            </a:r>
            <a:r>
              <a:rPr lang="en-US" b="1" dirty="0" err="1">
                <a:solidFill>
                  <a:schemeClr val="accent3"/>
                </a:solidFill>
              </a:rPr>
              <a:t>lý</a:t>
            </a:r>
            <a:r>
              <a:rPr lang="en-US" b="1" dirty="0">
                <a:solidFill>
                  <a:schemeClr val="accent3"/>
                </a:solidFill>
              </a:rPr>
              <a:t>, </a:t>
            </a:r>
            <a:r>
              <a:rPr lang="en-US" b="1" dirty="0" err="1">
                <a:solidFill>
                  <a:schemeClr val="accent3"/>
                </a:solidFill>
              </a:rPr>
              <a:t>điều</a:t>
            </a:r>
            <a:r>
              <a:rPr lang="en-US" b="1" dirty="0">
                <a:solidFill>
                  <a:schemeClr val="accent3"/>
                </a:solidFill>
              </a:rPr>
              <a:t> </a:t>
            </a:r>
            <a:r>
              <a:rPr lang="en-US" b="1" dirty="0" err="1">
                <a:solidFill>
                  <a:schemeClr val="accent3"/>
                </a:solidFill>
              </a:rPr>
              <a:t>trị</a:t>
            </a:r>
            <a:endParaRPr lang="en-US" b="1" dirty="0">
              <a:solidFill>
                <a:schemeClr val="accent3"/>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023565522"/>
              </p:ext>
            </p:extLst>
          </p:nvPr>
        </p:nvGraphicFramePr>
        <p:xfrm>
          <a:off x="762000" y="1108364"/>
          <a:ext cx="7848599" cy="5737386"/>
        </p:xfrm>
        <a:graphic>
          <a:graphicData uri="http://schemas.openxmlformats.org/drawingml/2006/table">
            <a:tbl>
              <a:tblPr firstRow="1" firstCol="1" bandRow="1"/>
              <a:tblGrid>
                <a:gridCol w="2507523">
                  <a:extLst>
                    <a:ext uri="{9D8B030D-6E8A-4147-A177-3AD203B41FA5}">
                      <a16:colId xmlns:a16="http://schemas.microsoft.com/office/drawing/2014/main" val="557504462"/>
                    </a:ext>
                  </a:extLst>
                </a:gridCol>
                <a:gridCol w="327570">
                  <a:extLst>
                    <a:ext uri="{9D8B030D-6E8A-4147-A177-3AD203B41FA5}">
                      <a16:colId xmlns:a16="http://schemas.microsoft.com/office/drawing/2014/main" val="4050863137"/>
                    </a:ext>
                  </a:extLst>
                </a:gridCol>
                <a:gridCol w="2288374">
                  <a:extLst>
                    <a:ext uri="{9D8B030D-6E8A-4147-A177-3AD203B41FA5}">
                      <a16:colId xmlns:a16="http://schemas.microsoft.com/office/drawing/2014/main" val="1405209267"/>
                    </a:ext>
                  </a:extLst>
                </a:gridCol>
                <a:gridCol w="545180">
                  <a:extLst>
                    <a:ext uri="{9D8B030D-6E8A-4147-A177-3AD203B41FA5}">
                      <a16:colId xmlns:a16="http://schemas.microsoft.com/office/drawing/2014/main" val="3822865818"/>
                    </a:ext>
                  </a:extLst>
                </a:gridCol>
                <a:gridCol w="2179952">
                  <a:extLst>
                    <a:ext uri="{9D8B030D-6E8A-4147-A177-3AD203B41FA5}">
                      <a16:colId xmlns:a16="http://schemas.microsoft.com/office/drawing/2014/main" val="3532447838"/>
                    </a:ext>
                  </a:extLst>
                </a:gridCol>
              </a:tblGrid>
              <a:tr h="725396">
                <a:tc>
                  <a:txBody>
                    <a:bodyPr/>
                    <a:lstStyle/>
                    <a:p>
                      <a:pPr algn="ctr">
                        <a:lnSpc>
                          <a:spcPct val="107000"/>
                        </a:lnSpc>
                        <a:spcBef>
                          <a:spcPts val="600"/>
                        </a:spcBef>
                        <a:spcAft>
                          <a:spcPts val="600"/>
                        </a:spcAft>
                      </a:pP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s-PE" sz="1600" b="1" spc="10" baseline="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Ca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600" b="1"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Bef>
                          <a:spcPts val="600"/>
                        </a:spcBef>
                        <a:spcAft>
                          <a:spcPts val="600"/>
                        </a:spcAft>
                      </a:pP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s-PE" sz="1600" b="1" spc="10" baseline="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Ca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600" b="1"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indent="68580" algn="ctr">
                        <a:lnSpc>
                          <a:spcPct val="107000"/>
                        </a:lnSpc>
                        <a:spcBef>
                          <a:spcPts val="600"/>
                        </a:spcBef>
                        <a:spcAft>
                          <a:spcPts val="600"/>
                        </a:spcAft>
                      </a:pP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s-PE" sz="1600" b="1" spc="10" baseline="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Ca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s-PE" sz="16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b="1" spc="1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58501"/>
                  </a:ext>
                </a:extLst>
              </a:tr>
              <a:tr h="1109617">
                <a:tc>
                  <a:txBody>
                    <a:bodyPr/>
                    <a:lstStyle/>
                    <a:p>
                      <a:pPr algn="ctr">
                        <a:lnSpc>
                          <a:spcPct val="107000"/>
                        </a:lnSpc>
                        <a:spcBef>
                          <a:spcPts val="600"/>
                        </a:spcBef>
                        <a:spcAft>
                          <a:spcPts val="600"/>
                        </a:spcAft>
                      </a:pP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600"/>
                        </a:spcBef>
                        <a:spcAft>
                          <a:spcPts val="600"/>
                        </a:spcAft>
                      </a:pP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100 GB)/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Bef>
                          <a:spcPts val="600"/>
                        </a:spcBef>
                        <a:spcAft>
                          <a:spcPts val="600"/>
                        </a:spcAft>
                      </a:pP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100 GB)/ BVĐK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khoa</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Phổi</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Bef>
                          <a:spcPts val="600"/>
                        </a:spcBef>
                        <a:spcAft>
                          <a:spcPts val="600"/>
                        </a:spcAft>
                      </a:pP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BV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BVĐK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khoa</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(ICU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600" spc="1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820078"/>
                  </a:ext>
                </a:extLst>
              </a:tr>
              <a:tr h="544336">
                <a:tc>
                  <a:txBody>
                    <a:bodyPr/>
                    <a:lstStyle/>
                    <a:p>
                      <a:pPr algn="ctr">
                        <a:lnSpc>
                          <a:spcPct val="107000"/>
                        </a:lnSpc>
                        <a:spcBef>
                          <a:spcPts val="600"/>
                        </a:spcBef>
                        <a:spcAft>
                          <a:spcPts val="600"/>
                        </a:spcAft>
                      </a:pPr>
                      <a:endPar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Bef>
                          <a:spcPts val="600"/>
                        </a:spcBef>
                        <a:spcAft>
                          <a:spcPts val="600"/>
                        </a:spcAft>
                      </a:pPr>
                      <a:endParaRPr lang="es-PE"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Bef>
                          <a:spcPts val="600"/>
                        </a:spcBef>
                        <a:spcAft>
                          <a:spcPts val="600"/>
                        </a:spcAft>
                      </a:pPr>
                      <a:endParaRPr lang="es-PE"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834039"/>
                  </a:ext>
                </a:extLst>
              </a:tr>
              <a:tr h="1296383">
                <a:tc>
                  <a:txBody>
                    <a:bodyPr/>
                    <a:lstStyle/>
                    <a:p>
                      <a:pPr algn="ctr">
                        <a:lnSpc>
                          <a:spcPct val="107000"/>
                        </a:lnSpc>
                        <a:spcBef>
                          <a:spcPts val="600"/>
                        </a:spcBef>
                        <a:spcAft>
                          <a:spcPts val="600"/>
                        </a:spcAft>
                      </a:pP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YHCT, PHCN…)</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Bef>
                          <a:spcPts val="600"/>
                        </a:spcBef>
                        <a:spcAft>
                          <a:spcPts val="600"/>
                        </a:spcAft>
                      </a:pP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YHCT, PHCN…)</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Bef>
                          <a:spcPts val="600"/>
                        </a:spcBef>
                        <a:spcAft>
                          <a:spcPts val="600"/>
                        </a:spcAft>
                      </a:pP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BVĐK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Phổi</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BVĐK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(ICU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s-PE" sz="16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657042"/>
                  </a:ext>
                </a:extLst>
              </a:tr>
              <a:tr h="532821">
                <a:tc>
                  <a:txBody>
                    <a:bodyPr/>
                    <a:lstStyle/>
                    <a:p>
                      <a:pPr algn="ctr">
                        <a:lnSpc>
                          <a:spcPct val="107000"/>
                        </a:lnSpc>
                        <a:spcBef>
                          <a:spcPts val="600"/>
                        </a:spcBef>
                        <a:spcAft>
                          <a:spcPts val="600"/>
                        </a:spcAft>
                      </a:pPr>
                      <a:endParaRPr lang="es-PE" sz="13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600"/>
                        </a:spcBef>
                        <a:spcAft>
                          <a:spcPts val="600"/>
                        </a:spcAft>
                      </a:pPr>
                      <a:endParaRPr lang="es-PE" sz="13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3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Bef>
                          <a:spcPts val="600"/>
                        </a:spcBef>
                        <a:spcAft>
                          <a:spcPts val="600"/>
                        </a:spcAft>
                      </a:pPr>
                      <a:endParaRPr lang="es-PE" sz="13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s-PE" sz="130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Bef>
                          <a:spcPts val="600"/>
                        </a:spcBef>
                        <a:spcAft>
                          <a:spcPts val="600"/>
                        </a:spcAft>
                      </a:pPr>
                      <a:endParaRPr lang="es-PE" sz="13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3042"/>
                  </a:ext>
                </a:extLst>
              </a:tr>
              <a:tr h="1388683">
                <a:tc>
                  <a:txBody>
                    <a:bodyPr/>
                    <a:lstStyle/>
                    <a:p>
                      <a:pPr algn="ctr">
                        <a:lnSpc>
                          <a:spcPct val="107000"/>
                        </a:lnSpc>
                        <a:spcBef>
                          <a:spcPts val="600"/>
                        </a:spcBef>
                        <a:spcAft>
                          <a:spcPts val="600"/>
                        </a:spcAft>
                      </a:pP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Bef>
                          <a:spcPts val="600"/>
                        </a:spcBef>
                        <a:spcAft>
                          <a:spcPts val="600"/>
                        </a:spcAft>
                      </a:pP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PE" sz="17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Bef>
                          <a:spcPts val="600"/>
                        </a:spcBef>
                        <a:spcAft>
                          <a:spcPts val="600"/>
                        </a:spcAft>
                      </a:pPr>
                      <a:r>
                        <a:rPr lang="es-PE" sz="1600" spc="1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Bef>
                          <a:spcPts val="600"/>
                        </a:spcBef>
                        <a:spcAft>
                          <a:spcPts val="600"/>
                        </a:spcAft>
                      </a:pP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HSTC COVID-19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ương</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BV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E" sz="1700" spc="1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s-PE" sz="170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798970233"/>
                  </a:ext>
                </a:extLst>
              </a:tr>
            </a:tbl>
          </a:graphicData>
        </a:graphic>
      </p:graphicFrame>
      <p:cxnSp>
        <p:nvCxnSpPr>
          <p:cNvPr id="6" name="Straight Arrow Connector 5"/>
          <p:cNvCxnSpPr/>
          <p:nvPr/>
        </p:nvCxnSpPr>
        <p:spPr>
          <a:xfrm>
            <a:off x="2919413" y="813435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16838" y="81534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05413" y="8112125"/>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9413" y="7814093"/>
            <a:ext cx="0" cy="47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16838" y="7833143"/>
            <a:ext cx="0" cy="47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05413" y="7791868"/>
            <a:ext cx="0" cy="47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2895600"/>
            <a:ext cx="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724400" y="2895600"/>
            <a:ext cx="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543800" y="2895600"/>
            <a:ext cx="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29690" y="4772895"/>
            <a:ext cx="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696690" y="4772895"/>
            <a:ext cx="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516090" y="4772895"/>
            <a:ext cx="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86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6" y="219139"/>
            <a:ext cx="8427319" cy="1074425"/>
          </a:xfrm>
        </p:spPr>
        <p:txBody>
          <a:bodyPr/>
          <a:lstStyle/>
          <a:p>
            <a:pPr algn="l"/>
            <a:r>
              <a:rPr lang="en-US" b="1" dirty="0">
                <a:solidFill>
                  <a:srgbClr val="C00000"/>
                </a:solidFill>
              </a:rPr>
              <a:t>3. </a:t>
            </a:r>
            <a:r>
              <a:rPr lang="en-US" b="1" dirty="0" err="1">
                <a:solidFill>
                  <a:srgbClr val="C00000"/>
                </a:solidFill>
              </a:rPr>
              <a:t>Phân</a:t>
            </a:r>
            <a:r>
              <a:rPr lang="en-US" b="1" dirty="0">
                <a:solidFill>
                  <a:srgbClr val="C00000"/>
                </a:solidFill>
              </a:rPr>
              <a:t> </a:t>
            </a:r>
            <a:r>
              <a:rPr lang="en-US" b="1" dirty="0" err="1">
                <a:solidFill>
                  <a:srgbClr val="C00000"/>
                </a:solidFill>
              </a:rPr>
              <a:t>tầng</a:t>
            </a:r>
            <a:r>
              <a:rPr lang="en-US" b="1" dirty="0">
                <a:solidFill>
                  <a:srgbClr val="C00000"/>
                </a:solidFill>
              </a:rPr>
              <a:t> </a:t>
            </a:r>
            <a:r>
              <a:rPr lang="en-US" b="1" dirty="0" err="1">
                <a:solidFill>
                  <a:srgbClr val="C00000"/>
                </a:solidFill>
              </a:rPr>
              <a:t>cơ</a:t>
            </a:r>
            <a:r>
              <a:rPr lang="en-US" b="1" dirty="0">
                <a:solidFill>
                  <a:srgbClr val="C00000"/>
                </a:solidFill>
              </a:rPr>
              <a:t> </a:t>
            </a:r>
            <a:r>
              <a:rPr lang="en-US" b="1" dirty="0" err="1">
                <a:solidFill>
                  <a:srgbClr val="C00000"/>
                </a:solidFill>
              </a:rPr>
              <a:t>sở</a:t>
            </a:r>
            <a:r>
              <a:rPr lang="en-US" b="1" dirty="0">
                <a:solidFill>
                  <a:srgbClr val="C00000"/>
                </a:solidFill>
              </a:rPr>
              <a:t> </a:t>
            </a:r>
            <a:r>
              <a:rPr lang="en-US" b="1" dirty="0" err="1">
                <a:solidFill>
                  <a:srgbClr val="C00000"/>
                </a:solidFill>
              </a:rPr>
              <a:t>quản</a:t>
            </a:r>
            <a:r>
              <a:rPr lang="en-US" b="1" dirty="0">
                <a:solidFill>
                  <a:srgbClr val="C00000"/>
                </a:solidFill>
              </a:rPr>
              <a:t> </a:t>
            </a:r>
            <a:r>
              <a:rPr lang="en-US" b="1" dirty="0" err="1">
                <a:solidFill>
                  <a:srgbClr val="C00000"/>
                </a:solidFill>
              </a:rPr>
              <a:t>lý</a:t>
            </a:r>
            <a:r>
              <a:rPr lang="en-US" b="1" dirty="0">
                <a:solidFill>
                  <a:srgbClr val="C00000"/>
                </a:solidFill>
              </a:rPr>
              <a:t>, </a:t>
            </a:r>
            <a:r>
              <a:rPr lang="en-US" b="1" dirty="0" err="1">
                <a:solidFill>
                  <a:srgbClr val="C00000"/>
                </a:solidFill>
              </a:rPr>
              <a:t>điều</a:t>
            </a:r>
            <a:r>
              <a:rPr lang="en-US" b="1" dirty="0">
                <a:solidFill>
                  <a:srgbClr val="C00000"/>
                </a:solidFill>
              </a:rPr>
              <a:t> </a:t>
            </a:r>
            <a:r>
              <a:rPr lang="en-US" b="1" dirty="0" err="1">
                <a:solidFill>
                  <a:srgbClr val="C00000"/>
                </a:solidFill>
              </a:rPr>
              <a:t>trị</a:t>
            </a:r>
            <a:r>
              <a:rPr lang="en-US" b="1" dirty="0">
                <a:solidFill>
                  <a:srgbClr val="C00000"/>
                </a:solidFill>
              </a:rPr>
              <a:t> COVID-19</a:t>
            </a:r>
            <a:endParaRPr lang="es-UY" b="1" dirty="0">
              <a:solidFill>
                <a:srgbClr val="C00000"/>
              </a:solidFill>
            </a:endParaRPr>
          </a:p>
        </p:txBody>
      </p:sp>
      <p:sp>
        <p:nvSpPr>
          <p:cNvPr id="48" name="Rectangle 47"/>
          <p:cNvSpPr/>
          <p:nvPr/>
        </p:nvSpPr>
        <p:spPr>
          <a:xfrm flipH="1">
            <a:off x="6285682" y="3885480"/>
            <a:ext cx="1933518" cy="419717"/>
          </a:xfrm>
          <a:prstGeom prst="rect">
            <a:avLst/>
          </a:prstGeom>
          <a:noFill/>
          <a:ln w="25400" cap="flat" cmpd="sng" algn="ctr">
            <a:noFill/>
            <a:prstDash val="solid"/>
          </a:ln>
          <a:effectLst/>
        </p:spPr>
        <p:txBody>
          <a:bodyPr lIns="137160" tIns="137160" rIns="137160" rtlCol="0" anchor="t" anchorCtr="0"/>
          <a:lstStyle/>
          <a:p>
            <a:pPr defTabSz="685777">
              <a:defRPr/>
            </a:pPr>
            <a:endParaRPr lang="en-US" sz="1350" kern="0" dirty="0">
              <a:solidFill>
                <a:prstClr val="black">
                  <a:lumMod val="85000"/>
                  <a:lumOff val="15000"/>
                </a:prstClr>
              </a:solidFill>
              <a:latin typeface="Arial" pitchFamily="34" charset="0"/>
              <a:cs typeface="Arial" pitchFamily="34" charset="0"/>
            </a:endParaRPr>
          </a:p>
        </p:txBody>
      </p:sp>
      <p:grpSp>
        <p:nvGrpSpPr>
          <p:cNvPr id="114" name="Group 113"/>
          <p:cNvGrpSpPr/>
          <p:nvPr/>
        </p:nvGrpSpPr>
        <p:grpSpPr>
          <a:xfrm>
            <a:off x="215190" y="1447800"/>
            <a:ext cx="5469759" cy="5410200"/>
            <a:chOff x="4190876" y="1877490"/>
            <a:chExt cx="3454411" cy="2919348"/>
          </a:xfrm>
        </p:grpSpPr>
        <p:grpSp>
          <p:nvGrpSpPr>
            <p:cNvPr id="125" name="Group 42"/>
            <p:cNvGrpSpPr/>
            <p:nvPr/>
          </p:nvGrpSpPr>
          <p:grpSpPr>
            <a:xfrm>
              <a:off x="4190876" y="1877490"/>
              <a:ext cx="3454411" cy="2919348"/>
              <a:chOff x="3770244" y="1371600"/>
              <a:chExt cx="4295676" cy="3630309"/>
            </a:xfrm>
          </p:grpSpPr>
          <p:grpSp>
            <p:nvGrpSpPr>
              <p:cNvPr id="127" name="Group 18"/>
              <p:cNvGrpSpPr/>
              <p:nvPr/>
            </p:nvGrpSpPr>
            <p:grpSpPr>
              <a:xfrm>
                <a:off x="3770244" y="3263712"/>
                <a:ext cx="4295676" cy="1738197"/>
                <a:chOff x="3842484" y="4051112"/>
                <a:chExt cx="4295676" cy="1738197"/>
              </a:xfrm>
            </p:grpSpPr>
            <p:sp>
              <p:nvSpPr>
                <p:cNvPr id="135" name="Freeform 13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0070C0"/>
                    </a:gs>
                    <a:gs pos="10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sp>
              <p:nvSpPr>
                <p:cNvPr id="13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solidFill>
                  <a:srgbClr val="0070C0"/>
                </a:soli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sp>
              <p:nvSpPr>
                <p:cNvPr id="13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solidFill>
                  <a:srgbClr val="0070C0"/>
                </a:soli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grpSp>
          <p:grpSp>
            <p:nvGrpSpPr>
              <p:cNvPr id="128" name="Group 16"/>
              <p:cNvGrpSpPr/>
              <p:nvPr/>
            </p:nvGrpSpPr>
            <p:grpSpPr>
              <a:xfrm>
                <a:off x="4510773" y="2552700"/>
                <a:ext cx="2885330" cy="1261268"/>
                <a:chOff x="4396387" y="3258519"/>
                <a:chExt cx="3258582" cy="1424429"/>
              </a:xfrm>
            </p:grpSpPr>
            <p:sp>
              <p:nvSpPr>
                <p:cNvPr id="132" name="Freeform 13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sp>
              <p:nvSpPr>
                <p:cNvPr id="133" name="Freeform 13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sp>
              <p:nvSpPr>
                <p:cNvPr id="134" name="Freeform 13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grpSp>
          <p:grpSp>
            <p:nvGrpSpPr>
              <p:cNvPr id="129" name="Group 17"/>
              <p:cNvGrpSpPr/>
              <p:nvPr/>
            </p:nvGrpSpPr>
            <p:grpSpPr>
              <a:xfrm>
                <a:off x="5097112" y="1371600"/>
                <a:ext cx="1724232" cy="1441308"/>
                <a:chOff x="4903562" y="1682821"/>
                <a:chExt cx="2255812" cy="1885665"/>
              </a:xfrm>
            </p:grpSpPr>
            <p:sp>
              <p:nvSpPr>
                <p:cNvPr id="130" name="Freeform 12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sp>
              <p:nvSpPr>
                <p:cNvPr id="131" name="Freeform 13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cap="flat" cmpd="sng" algn="ctr">
                  <a:noFill/>
                  <a:prstDash val="solid"/>
                </a:ln>
                <a:effectLst/>
              </p:spPr>
              <p:txBody>
                <a:bodyPr rtlCol="0" anchor="ctr"/>
                <a:lstStyle/>
                <a:p>
                  <a:pPr algn="ctr" defTabSz="685777">
                    <a:defRPr/>
                  </a:pPr>
                  <a:endParaRPr lang="en-US" sz="1350" kern="0">
                    <a:solidFill>
                      <a:prstClr val="white"/>
                    </a:solidFill>
                    <a:latin typeface="Calibri"/>
                  </a:endParaRPr>
                </a:p>
              </p:txBody>
            </p:sp>
          </p:grpSp>
        </p:grpSp>
        <p:sp>
          <p:nvSpPr>
            <p:cNvPr id="117" name="TextBox 116"/>
            <p:cNvSpPr txBox="1"/>
            <p:nvPr/>
          </p:nvSpPr>
          <p:spPr>
            <a:xfrm rot="882592" flipH="1">
              <a:off x="5475854" y="2246488"/>
              <a:ext cx="545244" cy="448407"/>
            </a:xfrm>
            <a:prstGeom prst="rect">
              <a:avLst/>
            </a:prstGeom>
            <a:noFill/>
          </p:spPr>
          <p:txBody>
            <a:bodyPr wrap="square" rtlCol="0">
              <a:spAutoFit/>
            </a:bodyPr>
            <a:lstStyle/>
            <a:p>
              <a:pPr algn="ctr" defTabSz="685777">
                <a:defRPr/>
              </a:pPr>
              <a:r>
                <a:rPr lang="en-US" sz="1200" kern="0" dirty="0">
                  <a:solidFill>
                    <a:prstClr val="white"/>
                  </a:solidFill>
                  <a:latin typeface="Arial" pitchFamily="34" charset="0"/>
                  <a:cs typeface="Arial" pitchFamily="34" charset="0"/>
                </a:rPr>
                <a:t>TT</a:t>
              </a:r>
            </a:p>
            <a:p>
              <a:pPr algn="ctr" defTabSz="685777">
                <a:defRPr/>
              </a:pPr>
              <a:r>
                <a:rPr lang="en-US" sz="1200" kern="0" dirty="0">
                  <a:solidFill>
                    <a:prstClr val="white"/>
                  </a:solidFill>
                  <a:latin typeface="Arial" pitchFamily="34" charset="0"/>
                  <a:cs typeface="Arial" pitchFamily="34" charset="0"/>
                </a:rPr>
                <a:t>ICU </a:t>
              </a:r>
            </a:p>
            <a:p>
              <a:pPr algn="ctr" defTabSz="685777">
                <a:defRPr/>
              </a:pPr>
              <a:r>
                <a:rPr lang="en-US" sz="1200" kern="0" dirty="0" err="1">
                  <a:solidFill>
                    <a:prstClr val="white"/>
                  </a:solidFill>
                  <a:latin typeface="Arial" pitchFamily="34" charset="0"/>
                  <a:cs typeface="Arial" pitchFamily="34" charset="0"/>
                </a:rPr>
                <a:t>Vùng</a:t>
              </a:r>
              <a:r>
                <a:rPr lang="en-US" sz="1200" kern="0" dirty="0">
                  <a:solidFill>
                    <a:prstClr val="white"/>
                  </a:solidFill>
                  <a:latin typeface="Arial" pitchFamily="34" charset="0"/>
                  <a:cs typeface="Arial" pitchFamily="34" charset="0"/>
                </a:rPr>
                <a:t>, </a:t>
              </a:r>
            </a:p>
            <a:p>
              <a:pPr algn="ctr" defTabSz="685777">
                <a:defRPr/>
              </a:pPr>
              <a:r>
                <a:rPr lang="en-US" sz="1200" kern="0" dirty="0">
                  <a:solidFill>
                    <a:prstClr val="white"/>
                  </a:solidFill>
                  <a:latin typeface="Arial" pitchFamily="34" charset="0"/>
                  <a:cs typeface="Arial" pitchFamily="34" charset="0"/>
                </a:rPr>
                <a:t>TƯ</a:t>
              </a:r>
            </a:p>
          </p:txBody>
        </p:sp>
        <p:sp>
          <p:nvSpPr>
            <p:cNvPr id="118" name="TextBox 117"/>
            <p:cNvSpPr txBox="1"/>
            <p:nvPr/>
          </p:nvSpPr>
          <p:spPr>
            <a:xfrm rot="20717408">
              <a:off x="5800330" y="3271092"/>
              <a:ext cx="1327249" cy="282330"/>
            </a:xfrm>
            <a:prstGeom prst="rect">
              <a:avLst/>
            </a:prstGeom>
            <a:noFill/>
          </p:spPr>
          <p:txBody>
            <a:bodyPr wrap="square" rtlCol="0">
              <a:spAutoFit/>
            </a:bodyPr>
            <a:lstStyle/>
            <a:p>
              <a:pPr algn="ctr" defTabSz="685777">
                <a:defRPr/>
              </a:pPr>
              <a:r>
                <a:rPr lang="en-US" sz="1400" kern="0" dirty="0">
                  <a:solidFill>
                    <a:prstClr val="white"/>
                  </a:solidFill>
                  <a:latin typeface="Arial" pitchFamily="34" charset="0"/>
                  <a:cs typeface="Arial" pitchFamily="34" charset="0"/>
                </a:rPr>
                <a:t>BV </a:t>
              </a:r>
              <a:r>
                <a:rPr lang="en-US" sz="1400" kern="0" dirty="0" err="1">
                  <a:solidFill>
                    <a:prstClr val="white"/>
                  </a:solidFill>
                  <a:latin typeface="Arial" pitchFamily="34" charset="0"/>
                  <a:cs typeface="Arial" pitchFamily="34" charset="0"/>
                </a:rPr>
                <a:t>Điều</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trị</a:t>
              </a:r>
              <a:endParaRPr lang="en-US" sz="1400" kern="0" dirty="0">
                <a:solidFill>
                  <a:prstClr val="white"/>
                </a:solidFill>
                <a:latin typeface="Arial" pitchFamily="34" charset="0"/>
                <a:cs typeface="Arial" pitchFamily="34" charset="0"/>
              </a:endParaRPr>
            </a:p>
            <a:p>
              <a:pPr algn="ctr" defTabSz="685777">
                <a:defRPr/>
              </a:pPr>
              <a:r>
                <a:rPr lang="en-US" sz="1400" kern="0" dirty="0">
                  <a:solidFill>
                    <a:prstClr val="white"/>
                  </a:solidFill>
                  <a:latin typeface="Arial" pitchFamily="34" charset="0"/>
                  <a:cs typeface="Arial" pitchFamily="34" charset="0"/>
                </a:rPr>
                <a:t>COVID-19 </a:t>
              </a:r>
              <a:r>
                <a:rPr lang="en-US" sz="1400" kern="0" dirty="0" err="1">
                  <a:solidFill>
                    <a:prstClr val="white"/>
                  </a:solidFill>
                  <a:latin typeface="Arial" pitchFamily="34" charset="0"/>
                  <a:cs typeface="Arial" pitchFamily="34" charset="0"/>
                </a:rPr>
                <a:t>cấp</a:t>
              </a:r>
              <a:r>
                <a:rPr lang="en-US" sz="1400" kern="0" dirty="0">
                  <a:solidFill>
                    <a:prstClr val="white"/>
                  </a:solidFill>
                  <a:latin typeface="Arial" pitchFamily="34" charset="0"/>
                  <a:cs typeface="Arial" pitchFamily="34" charset="0"/>
                </a:rPr>
                <a:t> 2</a:t>
              </a:r>
            </a:p>
          </p:txBody>
        </p:sp>
        <p:sp>
          <p:nvSpPr>
            <p:cNvPr id="119" name="TextBox 118"/>
            <p:cNvSpPr txBox="1"/>
            <p:nvPr/>
          </p:nvSpPr>
          <p:spPr>
            <a:xfrm rot="882592" flipH="1">
              <a:off x="5034663" y="3255259"/>
              <a:ext cx="946770" cy="282330"/>
            </a:xfrm>
            <a:prstGeom prst="rect">
              <a:avLst/>
            </a:prstGeom>
            <a:noFill/>
          </p:spPr>
          <p:txBody>
            <a:bodyPr wrap="none" rtlCol="0">
              <a:spAutoFit/>
            </a:bodyPr>
            <a:lstStyle/>
            <a:p>
              <a:pPr algn="ctr" defTabSz="685777">
                <a:defRPr/>
              </a:pPr>
              <a:r>
                <a:rPr lang="en-US" sz="1400" kern="0" dirty="0">
                  <a:solidFill>
                    <a:prstClr val="white"/>
                  </a:solidFill>
                  <a:latin typeface="Arial" pitchFamily="34" charset="0"/>
                  <a:cs typeface="Arial" pitchFamily="34" charset="0"/>
                </a:rPr>
                <a:t>BV </a:t>
              </a:r>
              <a:r>
                <a:rPr lang="en-US" sz="1400" kern="0" dirty="0" err="1">
                  <a:solidFill>
                    <a:prstClr val="white"/>
                  </a:solidFill>
                  <a:latin typeface="Arial" pitchFamily="34" charset="0"/>
                  <a:cs typeface="Arial" pitchFamily="34" charset="0"/>
                </a:rPr>
                <a:t>Điều</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trị</a:t>
              </a:r>
              <a:endParaRPr lang="en-US" sz="1400" kern="0" dirty="0">
                <a:solidFill>
                  <a:prstClr val="white"/>
                </a:solidFill>
                <a:latin typeface="Arial" pitchFamily="34" charset="0"/>
                <a:cs typeface="Arial" pitchFamily="34" charset="0"/>
              </a:endParaRPr>
            </a:p>
            <a:p>
              <a:pPr algn="ctr" defTabSz="685777">
                <a:defRPr/>
              </a:pPr>
              <a:r>
                <a:rPr lang="en-US" sz="1400" kern="0" dirty="0">
                  <a:solidFill>
                    <a:prstClr val="white"/>
                  </a:solidFill>
                  <a:latin typeface="Arial" pitchFamily="34" charset="0"/>
                  <a:cs typeface="Arial" pitchFamily="34" charset="0"/>
                </a:rPr>
                <a:t>COVID-19 </a:t>
              </a:r>
              <a:r>
                <a:rPr lang="en-US" sz="1400" kern="0" dirty="0" err="1">
                  <a:solidFill>
                    <a:prstClr val="white"/>
                  </a:solidFill>
                  <a:latin typeface="Arial" pitchFamily="34" charset="0"/>
                  <a:cs typeface="Arial" pitchFamily="34" charset="0"/>
                </a:rPr>
                <a:t>cấp</a:t>
              </a:r>
              <a:r>
                <a:rPr lang="en-US" sz="1400" kern="0" dirty="0">
                  <a:solidFill>
                    <a:prstClr val="white"/>
                  </a:solidFill>
                  <a:latin typeface="Arial" pitchFamily="34" charset="0"/>
                  <a:cs typeface="Arial" pitchFamily="34" charset="0"/>
                </a:rPr>
                <a:t> 2</a:t>
              </a:r>
            </a:p>
          </p:txBody>
        </p:sp>
        <p:sp>
          <p:nvSpPr>
            <p:cNvPr id="122" name="TextBox 121"/>
            <p:cNvSpPr txBox="1"/>
            <p:nvPr/>
          </p:nvSpPr>
          <p:spPr>
            <a:xfrm rot="20717408">
              <a:off x="6076349" y="4102114"/>
              <a:ext cx="1227752" cy="286363"/>
            </a:xfrm>
            <a:prstGeom prst="rect">
              <a:avLst/>
            </a:prstGeom>
            <a:noFill/>
          </p:spPr>
          <p:txBody>
            <a:bodyPr wrap="none" rtlCol="0">
              <a:spAutoFit/>
            </a:bodyPr>
            <a:lstStyle/>
            <a:p>
              <a:pPr algn="ctr" defTabSz="685777">
                <a:defRPr/>
              </a:pPr>
              <a:r>
                <a:rPr lang="en-US" sz="1400" kern="0" dirty="0" err="1">
                  <a:solidFill>
                    <a:prstClr val="white"/>
                  </a:solidFill>
                  <a:latin typeface="Arial" pitchFamily="34" charset="0"/>
                  <a:cs typeface="Arial" pitchFamily="34" charset="0"/>
                </a:rPr>
                <a:t>Cơ</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sở</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thu</a:t>
              </a:r>
              <a:r>
                <a:rPr lang="en-US" sz="1400" kern="0" dirty="0">
                  <a:solidFill>
                    <a:prstClr val="white"/>
                  </a:solidFill>
                  <a:latin typeface="Arial" pitchFamily="34" charset="0"/>
                  <a:cs typeface="Arial" pitchFamily="34" charset="0"/>
                </a:rPr>
                <a:t> dung, </a:t>
              </a:r>
              <a:r>
                <a:rPr lang="en-US" sz="1400" kern="0" dirty="0" err="1">
                  <a:solidFill>
                    <a:prstClr val="white"/>
                  </a:solidFill>
                  <a:latin typeface="Arial" pitchFamily="34" charset="0"/>
                  <a:cs typeface="Arial" pitchFamily="34" charset="0"/>
                </a:rPr>
                <a:t>điều</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trị</a:t>
              </a:r>
              <a:r>
                <a:rPr lang="en-US" sz="1400" kern="0" dirty="0">
                  <a:solidFill>
                    <a:prstClr val="white"/>
                  </a:solidFill>
                  <a:latin typeface="Arial" pitchFamily="34" charset="0"/>
                  <a:cs typeface="Arial" pitchFamily="34" charset="0"/>
                </a:rPr>
                <a:t> </a:t>
              </a:r>
            </a:p>
            <a:p>
              <a:pPr algn="ctr" defTabSz="685777">
                <a:defRPr/>
              </a:pPr>
              <a:r>
                <a:rPr lang="en-US" sz="1400" kern="0" dirty="0">
                  <a:solidFill>
                    <a:prstClr val="white"/>
                  </a:solidFill>
                  <a:latin typeface="Arial" pitchFamily="34" charset="0"/>
                  <a:cs typeface="Arial" pitchFamily="34" charset="0"/>
                </a:rPr>
                <a:t>COVID-19 </a:t>
              </a:r>
              <a:r>
                <a:rPr lang="en-US" sz="1400" kern="0" dirty="0" err="1">
                  <a:solidFill>
                    <a:prstClr val="white"/>
                  </a:solidFill>
                  <a:latin typeface="Arial" pitchFamily="34" charset="0"/>
                  <a:cs typeface="Arial" pitchFamily="34" charset="0"/>
                </a:rPr>
                <a:t>cấp</a:t>
              </a:r>
              <a:r>
                <a:rPr lang="en-US" sz="1400" kern="0" dirty="0">
                  <a:solidFill>
                    <a:prstClr val="white"/>
                  </a:solidFill>
                  <a:latin typeface="Arial" pitchFamily="34" charset="0"/>
                  <a:cs typeface="Arial" pitchFamily="34" charset="0"/>
                </a:rPr>
                <a:t> 1 </a:t>
              </a:r>
            </a:p>
          </p:txBody>
        </p:sp>
        <p:sp>
          <p:nvSpPr>
            <p:cNvPr id="123" name="TextBox 122"/>
            <p:cNvSpPr txBox="1"/>
            <p:nvPr/>
          </p:nvSpPr>
          <p:spPr>
            <a:xfrm rot="882592" flipH="1">
              <a:off x="4530079" y="4012676"/>
              <a:ext cx="1227752" cy="404278"/>
            </a:xfrm>
            <a:prstGeom prst="rect">
              <a:avLst/>
            </a:prstGeom>
            <a:noFill/>
          </p:spPr>
          <p:txBody>
            <a:bodyPr wrap="none" rtlCol="0">
              <a:spAutoFit/>
            </a:bodyPr>
            <a:lstStyle/>
            <a:p>
              <a:pPr algn="ctr" defTabSz="685777">
                <a:defRPr/>
              </a:pPr>
              <a:r>
                <a:rPr lang="en-US" sz="1400" kern="0" dirty="0" err="1">
                  <a:solidFill>
                    <a:prstClr val="white"/>
                  </a:solidFill>
                  <a:latin typeface="Arial" pitchFamily="34" charset="0"/>
                  <a:cs typeface="Arial" pitchFamily="34" charset="0"/>
                </a:rPr>
                <a:t>Cơ</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sở</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thu</a:t>
              </a:r>
              <a:r>
                <a:rPr lang="en-US" sz="1400" kern="0" dirty="0">
                  <a:solidFill>
                    <a:prstClr val="white"/>
                  </a:solidFill>
                  <a:latin typeface="Arial" pitchFamily="34" charset="0"/>
                  <a:cs typeface="Arial" pitchFamily="34" charset="0"/>
                </a:rPr>
                <a:t> dung, </a:t>
              </a:r>
              <a:r>
                <a:rPr lang="en-US" sz="1400" kern="0" dirty="0" err="1">
                  <a:solidFill>
                    <a:prstClr val="white"/>
                  </a:solidFill>
                  <a:latin typeface="Arial" pitchFamily="34" charset="0"/>
                  <a:cs typeface="Arial" pitchFamily="34" charset="0"/>
                </a:rPr>
                <a:t>điều</a:t>
              </a:r>
              <a:r>
                <a:rPr lang="en-US" sz="1400" kern="0" dirty="0">
                  <a:solidFill>
                    <a:prstClr val="white"/>
                  </a:solidFill>
                  <a:latin typeface="Arial" pitchFamily="34" charset="0"/>
                  <a:cs typeface="Arial" pitchFamily="34" charset="0"/>
                </a:rPr>
                <a:t> </a:t>
              </a:r>
              <a:r>
                <a:rPr lang="en-US" sz="1400" kern="0" dirty="0" err="1">
                  <a:solidFill>
                    <a:prstClr val="white"/>
                  </a:solidFill>
                  <a:latin typeface="Arial" pitchFamily="34" charset="0"/>
                  <a:cs typeface="Arial" pitchFamily="34" charset="0"/>
                </a:rPr>
                <a:t>trị</a:t>
              </a:r>
              <a:r>
                <a:rPr lang="en-US" sz="1400" kern="0" dirty="0">
                  <a:solidFill>
                    <a:prstClr val="white"/>
                  </a:solidFill>
                  <a:latin typeface="Arial" pitchFamily="34" charset="0"/>
                  <a:cs typeface="Arial" pitchFamily="34" charset="0"/>
                </a:rPr>
                <a:t> </a:t>
              </a:r>
            </a:p>
            <a:p>
              <a:pPr algn="ctr" defTabSz="685777">
                <a:defRPr/>
              </a:pPr>
              <a:r>
                <a:rPr lang="en-US" sz="1400" kern="0" dirty="0">
                  <a:solidFill>
                    <a:prstClr val="white"/>
                  </a:solidFill>
                  <a:latin typeface="Arial" pitchFamily="34" charset="0"/>
                  <a:cs typeface="Arial" pitchFamily="34" charset="0"/>
                </a:rPr>
                <a:t>COVID-19 </a:t>
              </a:r>
              <a:r>
                <a:rPr lang="en-US" sz="1400" kern="0" dirty="0" err="1">
                  <a:solidFill>
                    <a:prstClr val="white"/>
                  </a:solidFill>
                  <a:latin typeface="Arial" pitchFamily="34" charset="0"/>
                  <a:cs typeface="Arial" pitchFamily="34" charset="0"/>
                </a:rPr>
                <a:t>cấp</a:t>
              </a:r>
              <a:r>
                <a:rPr lang="en-US" sz="1400" kern="0" dirty="0">
                  <a:solidFill>
                    <a:prstClr val="white"/>
                  </a:solidFill>
                  <a:latin typeface="Arial" pitchFamily="34" charset="0"/>
                  <a:cs typeface="Arial" pitchFamily="34" charset="0"/>
                </a:rPr>
                <a:t> 1 </a:t>
              </a:r>
            </a:p>
            <a:p>
              <a:pPr algn="ctr" defTabSz="685777">
                <a:defRPr/>
              </a:pPr>
              <a:endParaRPr lang="en-US" sz="1400" kern="0" dirty="0">
                <a:solidFill>
                  <a:prstClr val="white"/>
                </a:solidFill>
                <a:latin typeface="Arial" pitchFamily="34" charset="0"/>
                <a:cs typeface="Arial" pitchFamily="34" charset="0"/>
              </a:endParaRPr>
            </a:p>
          </p:txBody>
        </p:sp>
      </p:grpSp>
      <p:sp>
        <p:nvSpPr>
          <p:cNvPr id="56" name="Rectangle 55"/>
          <p:cNvSpPr/>
          <p:nvPr/>
        </p:nvSpPr>
        <p:spPr>
          <a:xfrm flipH="1">
            <a:off x="5799802" y="1554292"/>
            <a:ext cx="2201196" cy="1117697"/>
          </a:xfrm>
          <a:prstGeom prst="rect">
            <a:avLst/>
          </a:prstGeom>
          <a:noFill/>
          <a:ln w="38100" cap="flat" cmpd="sng" algn="ctr">
            <a:solidFill>
              <a:srgbClr val="0070C0"/>
            </a:solidFill>
            <a:prstDash val="solid"/>
          </a:ln>
          <a:effectLst/>
        </p:spPr>
        <p:txBody>
          <a:bodyPr lIns="137160" tIns="137160" rIns="137160" rtlCol="0" anchor="t" anchorCtr="0"/>
          <a:lstStyle/>
          <a:p>
            <a:pPr defTabSz="685777">
              <a:defRPr/>
            </a:pPr>
            <a:r>
              <a:rPr lang="en-US" sz="1400" kern="0" dirty="0">
                <a:solidFill>
                  <a:prstClr val="black">
                    <a:lumMod val="85000"/>
                    <a:lumOff val="15000"/>
                  </a:prstClr>
                </a:solidFill>
                <a:latin typeface="Arial" pitchFamily="34" charset="0"/>
                <a:cs typeface="Arial" pitchFamily="34" charset="0"/>
              </a:rPr>
              <a:t>BN </a:t>
            </a:r>
            <a:r>
              <a:rPr lang="en-US" sz="1400" kern="0" dirty="0" err="1">
                <a:solidFill>
                  <a:prstClr val="black">
                    <a:lumMod val="85000"/>
                    <a:lumOff val="15000"/>
                  </a:prstClr>
                </a:solidFill>
                <a:latin typeface="Arial" pitchFamily="34" charset="0"/>
                <a:cs typeface="Arial" pitchFamily="34" charset="0"/>
              </a:rPr>
              <a:t>Nặng</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nguy</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kịch</a:t>
            </a:r>
            <a:r>
              <a:rPr lang="en-US" sz="1400" kern="0" dirty="0">
                <a:solidFill>
                  <a:prstClr val="black">
                    <a:lumMod val="85000"/>
                    <a:lumOff val="15000"/>
                  </a:prstClr>
                </a:solidFill>
                <a:latin typeface="Arial" pitchFamily="34" charset="0"/>
                <a:cs typeface="Arial" pitchFamily="34" charset="0"/>
              </a:rPr>
              <a:t>: HSTC: </a:t>
            </a:r>
            <a:r>
              <a:rPr lang="en-US" sz="1400" kern="0" dirty="0" err="1">
                <a:solidFill>
                  <a:prstClr val="black">
                    <a:lumMod val="85000"/>
                    <a:lumOff val="15000"/>
                  </a:prstClr>
                </a:solidFill>
                <a:latin typeface="Arial" pitchFamily="34" charset="0"/>
                <a:cs typeface="Arial" pitchFamily="34" charset="0"/>
              </a:rPr>
              <a:t>Thở</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máy</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xâm</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nhập</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không</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xâm</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nhập</a:t>
            </a:r>
            <a:r>
              <a:rPr lang="en-US" sz="1400" kern="0" dirty="0">
                <a:solidFill>
                  <a:prstClr val="black">
                    <a:lumMod val="85000"/>
                    <a:lumOff val="15000"/>
                  </a:prstClr>
                </a:solidFill>
                <a:latin typeface="Arial" pitchFamily="34" charset="0"/>
                <a:cs typeface="Arial" pitchFamily="34" charset="0"/>
              </a:rPr>
              <a:t>, ECMO, </a:t>
            </a:r>
            <a:r>
              <a:rPr lang="en-US" sz="1400" kern="0" dirty="0" err="1">
                <a:solidFill>
                  <a:prstClr val="black">
                    <a:lumMod val="85000"/>
                    <a:lumOff val="15000"/>
                  </a:prstClr>
                </a:solidFill>
                <a:latin typeface="Arial" pitchFamily="34" charset="0"/>
                <a:cs typeface="Arial" pitchFamily="34" charset="0"/>
              </a:rPr>
              <a:t>lọc</a:t>
            </a:r>
            <a:r>
              <a:rPr lang="en-US" sz="1400" kern="0" dirty="0">
                <a:solidFill>
                  <a:prstClr val="black">
                    <a:lumMod val="85000"/>
                    <a:lumOff val="15000"/>
                  </a:prstClr>
                </a:solidFill>
                <a:latin typeface="Arial" pitchFamily="34" charset="0"/>
                <a:cs typeface="Arial" pitchFamily="34" charset="0"/>
              </a:rPr>
              <a:t> </a:t>
            </a:r>
            <a:r>
              <a:rPr lang="en-US" sz="1400" kern="0" dirty="0" err="1">
                <a:solidFill>
                  <a:prstClr val="black">
                    <a:lumMod val="85000"/>
                    <a:lumOff val="15000"/>
                  </a:prstClr>
                </a:solidFill>
                <a:latin typeface="Arial" pitchFamily="34" charset="0"/>
                <a:cs typeface="Arial" pitchFamily="34" charset="0"/>
              </a:rPr>
              <a:t>máu</a:t>
            </a:r>
            <a:endParaRPr lang="en-US" sz="1400" kern="0" dirty="0">
              <a:solidFill>
                <a:prstClr val="black">
                  <a:lumMod val="85000"/>
                  <a:lumOff val="15000"/>
                </a:prstClr>
              </a:solidFill>
              <a:latin typeface="Arial" pitchFamily="34" charset="0"/>
              <a:cs typeface="Arial" pitchFamily="34" charset="0"/>
            </a:endParaRPr>
          </a:p>
        </p:txBody>
      </p:sp>
      <p:sp>
        <p:nvSpPr>
          <p:cNvPr id="57" name="Rectangle 56"/>
          <p:cNvSpPr/>
          <p:nvPr/>
        </p:nvSpPr>
        <p:spPr>
          <a:xfrm flipH="1">
            <a:off x="5841365" y="3207978"/>
            <a:ext cx="2159633" cy="1257910"/>
          </a:xfrm>
          <a:prstGeom prst="rect">
            <a:avLst/>
          </a:prstGeom>
          <a:noFill/>
          <a:ln w="38100" cap="flat" cmpd="sng" algn="ctr">
            <a:solidFill>
              <a:srgbClr val="00B050"/>
            </a:solidFill>
            <a:prstDash val="solid"/>
          </a:ln>
          <a:effectLst/>
        </p:spPr>
        <p:txBody>
          <a:bodyPr lIns="137160" tIns="137160" rIns="137160" rtlCol="0" anchor="t" anchorCtr="0"/>
          <a:lstStyle/>
          <a:p>
            <a:pPr defTabSz="685777">
              <a:defRPr/>
            </a:pPr>
            <a:r>
              <a:rPr lang="en-US" sz="1200" kern="0" dirty="0">
                <a:solidFill>
                  <a:prstClr val="black">
                    <a:lumMod val="85000"/>
                    <a:lumOff val="15000"/>
                  </a:prstClr>
                </a:solidFill>
                <a:latin typeface="Arial" pitchFamily="34" charset="0"/>
                <a:cs typeface="Arial" pitchFamily="34" charset="0"/>
              </a:rPr>
              <a:t>BN </a:t>
            </a:r>
            <a:r>
              <a:rPr lang="en-US" sz="1200" kern="0" dirty="0" err="1">
                <a:solidFill>
                  <a:prstClr val="black">
                    <a:lumMod val="85000"/>
                    <a:lumOff val="15000"/>
                  </a:prstClr>
                </a:solidFill>
                <a:latin typeface="Arial" pitchFamily="34" charset="0"/>
                <a:cs typeface="Arial" pitchFamily="34" charset="0"/>
              </a:rPr>
              <a:t>mức</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độ</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vừa</a:t>
            </a:r>
            <a:r>
              <a:rPr lang="en-US" sz="1200" kern="0" dirty="0">
                <a:solidFill>
                  <a:prstClr val="black">
                    <a:lumMod val="85000"/>
                    <a:lumOff val="15000"/>
                  </a:prstClr>
                </a:solidFill>
                <a:latin typeface="Arial" pitchFamily="34" charset="0"/>
                <a:cs typeface="Arial" pitchFamily="34" charset="0"/>
              </a:rPr>
              <a:t>.</a:t>
            </a:r>
          </a:p>
          <a:p>
            <a:pPr defTabSz="685777">
              <a:defRPr/>
            </a:pPr>
            <a:r>
              <a:rPr lang="en-US" sz="1200" kern="0" dirty="0" err="1">
                <a:solidFill>
                  <a:prstClr val="black">
                    <a:lumMod val="85000"/>
                    <a:lumOff val="15000"/>
                  </a:prstClr>
                </a:solidFill>
                <a:latin typeface="Arial" pitchFamily="34" charset="0"/>
                <a:cs typeface="Arial" pitchFamily="34" charset="0"/>
              </a:rPr>
              <a:t>Phát</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hiện</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sớm</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tăng</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nặng</a:t>
            </a:r>
            <a:r>
              <a:rPr lang="en-US" sz="1200" kern="0" dirty="0">
                <a:solidFill>
                  <a:prstClr val="black">
                    <a:lumMod val="85000"/>
                    <a:lumOff val="15000"/>
                  </a:prstClr>
                </a:solidFill>
                <a:latin typeface="Arial" pitchFamily="34" charset="0"/>
                <a:cs typeface="Arial" pitchFamily="34" charset="0"/>
              </a:rPr>
              <a:t> </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xử</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trí</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cấp</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cứu</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thở</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oxy, HFNC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chuyển</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tuyến</a:t>
            </a:r>
            <a:endParaRPr lang="en-US" sz="1200" kern="0" dirty="0">
              <a:solidFill>
                <a:prstClr val="black">
                  <a:lumMod val="85000"/>
                  <a:lumOff val="15000"/>
                </a:prstClr>
              </a:solidFill>
              <a:latin typeface="Arial" pitchFamily="34" charset="0"/>
              <a:cs typeface="Arial" pitchFamily="34" charset="0"/>
              <a:sym typeface="Wingdings" panose="05000000000000000000" pitchFamily="2" charset="2"/>
            </a:endParaRPr>
          </a:p>
          <a:p>
            <a:pPr defTabSz="685777">
              <a:defRPr/>
            </a:pP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KSNK,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chăm</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sym typeface="Wingdings" panose="05000000000000000000" pitchFamily="2" charset="2"/>
              </a:rPr>
              <a:t>sóc</a:t>
            </a:r>
            <a:endParaRPr lang="en-US" sz="1200" kern="0" dirty="0">
              <a:solidFill>
                <a:prstClr val="black">
                  <a:lumMod val="85000"/>
                  <a:lumOff val="15000"/>
                </a:prstClr>
              </a:solidFill>
              <a:latin typeface="Arial" pitchFamily="34" charset="0"/>
              <a:cs typeface="Arial" pitchFamily="34" charset="0"/>
            </a:endParaRPr>
          </a:p>
        </p:txBody>
      </p:sp>
      <p:sp>
        <p:nvSpPr>
          <p:cNvPr id="58" name="Rectangle 57"/>
          <p:cNvSpPr/>
          <p:nvPr/>
        </p:nvSpPr>
        <p:spPr>
          <a:xfrm flipH="1">
            <a:off x="5859750" y="4978589"/>
            <a:ext cx="2141247" cy="1360750"/>
          </a:xfrm>
          <a:prstGeom prst="rect">
            <a:avLst/>
          </a:prstGeom>
          <a:noFill/>
          <a:ln w="38100" cap="flat" cmpd="sng" algn="ctr">
            <a:solidFill>
              <a:schemeClr val="accent4"/>
            </a:solidFill>
            <a:prstDash val="solid"/>
          </a:ln>
          <a:effectLst/>
        </p:spPr>
        <p:txBody>
          <a:bodyPr lIns="137160" tIns="137160" rIns="137160" rtlCol="0" anchor="t" anchorCtr="0"/>
          <a:lstStyle/>
          <a:p>
            <a:pPr defTabSz="685777">
              <a:defRPr/>
            </a:pPr>
            <a:r>
              <a:rPr lang="en-US" sz="1200" kern="0" dirty="0">
                <a:solidFill>
                  <a:prstClr val="black">
                    <a:lumMod val="85000"/>
                    <a:lumOff val="15000"/>
                  </a:prstClr>
                </a:solidFill>
                <a:latin typeface="Arial" pitchFamily="34" charset="0"/>
                <a:cs typeface="Arial" pitchFamily="34" charset="0"/>
              </a:rPr>
              <a:t>BN </a:t>
            </a:r>
            <a:r>
              <a:rPr lang="en-US" sz="1200" kern="0" dirty="0" err="1">
                <a:solidFill>
                  <a:prstClr val="black">
                    <a:lumMod val="85000"/>
                    <a:lumOff val="15000"/>
                  </a:prstClr>
                </a:solidFill>
                <a:latin typeface="Arial" pitchFamily="34" charset="0"/>
                <a:cs typeface="Arial" pitchFamily="34" charset="0"/>
              </a:rPr>
              <a:t>nhẹ</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không</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triệu</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chứng</a:t>
            </a:r>
            <a:r>
              <a:rPr lang="en-US" sz="1200" kern="0" dirty="0">
                <a:solidFill>
                  <a:prstClr val="black">
                    <a:lumMod val="85000"/>
                    <a:lumOff val="15000"/>
                  </a:prstClr>
                </a:solidFill>
                <a:latin typeface="Arial" pitchFamily="34" charset="0"/>
                <a:cs typeface="Arial" pitchFamily="34" charset="0"/>
              </a:rPr>
              <a:t>: </a:t>
            </a:r>
          </a:p>
          <a:p>
            <a:pPr defTabSz="685777">
              <a:defRPr/>
            </a:pPr>
            <a:r>
              <a:rPr lang="en-US" sz="1200" kern="0" dirty="0">
                <a:solidFill>
                  <a:prstClr val="black">
                    <a:lumMod val="85000"/>
                    <a:lumOff val="15000"/>
                  </a:prstClr>
                </a:solidFill>
                <a:latin typeface="Arial" pitchFamily="34" charset="0"/>
                <a:cs typeface="Arial" pitchFamily="34" charset="0"/>
              </a:rPr>
              <a:t>Theo </a:t>
            </a:r>
            <a:r>
              <a:rPr lang="en-US" sz="1200" kern="0" dirty="0" err="1">
                <a:solidFill>
                  <a:prstClr val="black">
                    <a:lumMod val="85000"/>
                    <a:lumOff val="15000"/>
                  </a:prstClr>
                </a:solidFill>
                <a:latin typeface="Arial" pitchFamily="34" charset="0"/>
                <a:cs typeface="Arial" pitchFamily="34" charset="0"/>
              </a:rPr>
              <a:t>dõi</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quản</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lý</a:t>
            </a:r>
            <a:r>
              <a:rPr lang="en-US" sz="1200" kern="0" dirty="0">
                <a:solidFill>
                  <a:prstClr val="black">
                    <a:lumMod val="85000"/>
                    <a:lumOff val="15000"/>
                  </a:prstClr>
                </a:solidFill>
                <a:latin typeface="Arial" pitchFamily="34" charset="0"/>
                <a:cs typeface="Arial" pitchFamily="34" charset="0"/>
              </a:rPr>
              <a:t> SK.</a:t>
            </a:r>
          </a:p>
          <a:p>
            <a:pPr defTabSz="685777">
              <a:defRPr/>
            </a:pPr>
            <a:r>
              <a:rPr lang="en-US" sz="1200" kern="0" dirty="0" err="1">
                <a:solidFill>
                  <a:prstClr val="black">
                    <a:lumMod val="85000"/>
                    <a:lumOff val="15000"/>
                  </a:prstClr>
                </a:solidFill>
                <a:latin typeface="Arial" pitchFamily="34" charset="0"/>
                <a:cs typeface="Arial" pitchFamily="34" charset="0"/>
              </a:rPr>
              <a:t>Phát</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hiện</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sớm</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tăng</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mức</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độ</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bệnh</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xử</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trí</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cấp</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cứu</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Thở</a:t>
            </a:r>
            <a:r>
              <a:rPr lang="en-US" sz="1200" kern="0" dirty="0">
                <a:solidFill>
                  <a:prstClr val="black">
                    <a:lumMod val="85000"/>
                    <a:lumOff val="15000"/>
                  </a:prstClr>
                </a:solidFill>
                <a:latin typeface="Arial" pitchFamily="34" charset="0"/>
                <a:cs typeface="Arial" pitchFamily="34" charset="0"/>
              </a:rPr>
              <a:t> oxy…</a:t>
            </a:r>
            <a:r>
              <a:rPr lang="en-US" sz="1200" kern="0" dirty="0">
                <a:solidFill>
                  <a:prstClr val="black">
                    <a:lumMod val="85000"/>
                    <a:lumOff val="15000"/>
                  </a:prstClr>
                </a:solidFill>
                <a:latin typeface="Arial" pitchFamily="34" charset="0"/>
                <a:cs typeface="Arial" pitchFamily="34" charset="0"/>
                <a:sym typeface="Wingdings" panose="05000000000000000000" pitchFamily="2" charset="2"/>
              </a:rPr>
              <a:t> </a:t>
            </a:r>
            <a:r>
              <a:rPr lang="en-US" sz="1200" kern="0" dirty="0" err="1">
                <a:solidFill>
                  <a:prstClr val="black">
                    <a:lumMod val="85000"/>
                    <a:lumOff val="15000"/>
                  </a:prstClr>
                </a:solidFill>
                <a:latin typeface="Arial" pitchFamily="34" charset="0"/>
                <a:cs typeface="Arial" pitchFamily="34" charset="0"/>
              </a:rPr>
              <a:t>Chuyển</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tuyến</a:t>
            </a:r>
            <a:r>
              <a:rPr lang="en-US" sz="1200" kern="0" dirty="0">
                <a:solidFill>
                  <a:prstClr val="black">
                    <a:lumMod val="85000"/>
                    <a:lumOff val="15000"/>
                  </a:prstClr>
                </a:solidFill>
                <a:latin typeface="Arial" pitchFamily="34" charset="0"/>
                <a:cs typeface="Arial" pitchFamily="34" charset="0"/>
              </a:rPr>
              <a:t>; KSNK, </a:t>
            </a:r>
            <a:r>
              <a:rPr lang="en-US" sz="1200" kern="0" dirty="0" err="1">
                <a:solidFill>
                  <a:prstClr val="black">
                    <a:lumMod val="85000"/>
                    <a:lumOff val="15000"/>
                  </a:prstClr>
                </a:solidFill>
                <a:latin typeface="Arial" pitchFamily="34" charset="0"/>
                <a:cs typeface="Arial" pitchFamily="34" charset="0"/>
              </a:rPr>
              <a:t>chăm</a:t>
            </a:r>
            <a:r>
              <a:rPr lang="en-US" sz="1200" kern="0" dirty="0">
                <a:solidFill>
                  <a:prstClr val="black">
                    <a:lumMod val="85000"/>
                    <a:lumOff val="15000"/>
                  </a:prstClr>
                </a:solidFill>
                <a:latin typeface="Arial" pitchFamily="34" charset="0"/>
                <a:cs typeface="Arial" pitchFamily="34" charset="0"/>
              </a:rPr>
              <a:t> </a:t>
            </a:r>
            <a:r>
              <a:rPr lang="en-US" sz="1200" kern="0" dirty="0" err="1">
                <a:solidFill>
                  <a:prstClr val="black">
                    <a:lumMod val="85000"/>
                    <a:lumOff val="15000"/>
                  </a:prstClr>
                </a:solidFill>
                <a:latin typeface="Arial" pitchFamily="34" charset="0"/>
                <a:cs typeface="Arial" pitchFamily="34" charset="0"/>
              </a:rPr>
              <a:t>sóc</a:t>
            </a:r>
            <a:endParaRPr lang="en-US" sz="1200" kern="0" dirty="0">
              <a:solidFill>
                <a:prstClr val="black">
                  <a:lumMod val="85000"/>
                  <a:lumOff val="15000"/>
                </a:prstClr>
              </a:solidFill>
              <a:latin typeface="Arial" pitchFamily="34" charset="0"/>
              <a:cs typeface="Arial" pitchFamily="34" charset="0"/>
            </a:endParaRPr>
          </a:p>
        </p:txBody>
      </p:sp>
      <p:cxnSp>
        <p:nvCxnSpPr>
          <p:cNvPr id="4" name="Straight Arrow Connector 3"/>
          <p:cNvCxnSpPr/>
          <p:nvPr/>
        </p:nvCxnSpPr>
        <p:spPr>
          <a:xfrm flipV="1">
            <a:off x="3560432" y="2138109"/>
            <a:ext cx="2297644" cy="22186"/>
          </a:xfrm>
          <a:prstGeom prst="straightConnector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7" idx="3"/>
          </p:cNvCxnSpPr>
          <p:nvPr/>
        </p:nvCxnSpPr>
        <p:spPr>
          <a:xfrm flipV="1">
            <a:off x="4508323" y="3836933"/>
            <a:ext cx="1333042" cy="48548"/>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443230" y="5471087"/>
            <a:ext cx="370427" cy="0"/>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0717408">
            <a:off x="2986547" y="2114643"/>
            <a:ext cx="628697" cy="830997"/>
          </a:xfrm>
          <a:prstGeom prst="rect">
            <a:avLst/>
          </a:prstGeom>
          <a:noFill/>
        </p:spPr>
        <p:txBody>
          <a:bodyPr wrap="none" rtlCol="0">
            <a:spAutoFit/>
          </a:bodyPr>
          <a:lstStyle/>
          <a:p>
            <a:pPr algn="ctr" defTabSz="685777">
              <a:defRPr/>
            </a:pPr>
            <a:r>
              <a:rPr lang="en-US" sz="1200" kern="0" dirty="0">
                <a:solidFill>
                  <a:prstClr val="white"/>
                </a:solidFill>
                <a:latin typeface="Arial" pitchFamily="34" charset="0"/>
                <a:cs typeface="Arial" pitchFamily="34" charset="0"/>
              </a:rPr>
              <a:t>TT</a:t>
            </a:r>
          </a:p>
          <a:p>
            <a:pPr algn="ctr" defTabSz="685777">
              <a:defRPr/>
            </a:pPr>
            <a:r>
              <a:rPr lang="en-US" sz="1200" kern="0" dirty="0">
                <a:solidFill>
                  <a:prstClr val="white"/>
                </a:solidFill>
                <a:latin typeface="Arial" pitchFamily="34" charset="0"/>
                <a:cs typeface="Arial" pitchFamily="34" charset="0"/>
              </a:rPr>
              <a:t>ICU </a:t>
            </a:r>
          </a:p>
          <a:p>
            <a:pPr algn="ctr" defTabSz="685777">
              <a:defRPr/>
            </a:pPr>
            <a:r>
              <a:rPr lang="en-US" sz="1200" kern="0" dirty="0" err="1">
                <a:solidFill>
                  <a:prstClr val="white"/>
                </a:solidFill>
                <a:latin typeface="Arial" pitchFamily="34" charset="0"/>
                <a:cs typeface="Arial" pitchFamily="34" charset="0"/>
              </a:rPr>
              <a:t>Vùng</a:t>
            </a:r>
            <a:r>
              <a:rPr lang="en-US" sz="1200" kern="0" dirty="0">
                <a:solidFill>
                  <a:prstClr val="white"/>
                </a:solidFill>
                <a:latin typeface="Arial" pitchFamily="34" charset="0"/>
                <a:cs typeface="Arial" pitchFamily="34" charset="0"/>
              </a:rPr>
              <a:t>, </a:t>
            </a:r>
          </a:p>
          <a:p>
            <a:pPr algn="ctr" defTabSz="685777">
              <a:defRPr/>
            </a:pPr>
            <a:r>
              <a:rPr lang="en-US" sz="1200" kern="0" dirty="0">
                <a:solidFill>
                  <a:prstClr val="white"/>
                </a:solidFill>
                <a:latin typeface="Arial" pitchFamily="34" charset="0"/>
                <a:cs typeface="Arial" pitchFamily="34" charset="0"/>
              </a:rPr>
              <a:t>TƯ</a:t>
            </a:r>
          </a:p>
        </p:txBody>
      </p:sp>
      <p:sp>
        <p:nvSpPr>
          <p:cNvPr id="3" name="TextBox 2"/>
          <p:cNvSpPr txBox="1"/>
          <p:nvPr/>
        </p:nvSpPr>
        <p:spPr>
          <a:xfrm>
            <a:off x="-116645" y="4846704"/>
            <a:ext cx="1156410" cy="369332"/>
          </a:xfrm>
          <a:prstGeom prst="rect">
            <a:avLst/>
          </a:prstGeom>
          <a:noFill/>
        </p:spPr>
        <p:txBody>
          <a:bodyPr wrap="square" rtlCol="0">
            <a:spAutoFit/>
          </a:bodyPr>
          <a:lstStyle/>
          <a:p>
            <a:r>
              <a:rPr lang="en-US" b="1" dirty="0" err="1">
                <a:solidFill>
                  <a:schemeClr val="accent3"/>
                </a:solidFill>
              </a:rPr>
              <a:t>Tầng</a:t>
            </a:r>
            <a:r>
              <a:rPr lang="en-US" b="1" dirty="0">
                <a:solidFill>
                  <a:schemeClr val="accent3"/>
                </a:solidFill>
              </a:rPr>
              <a:t> 1</a:t>
            </a:r>
          </a:p>
        </p:txBody>
      </p:sp>
      <p:sp>
        <p:nvSpPr>
          <p:cNvPr id="40" name="TextBox 39"/>
          <p:cNvSpPr txBox="1"/>
          <p:nvPr/>
        </p:nvSpPr>
        <p:spPr>
          <a:xfrm>
            <a:off x="557215" y="3667235"/>
            <a:ext cx="1110504" cy="369332"/>
          </a:xfrm>
          <a:prstGeom prst="rect">
            <a:avLst/>
          </a:prstGeom>
          <a:noFill/>
        </p:spPr>
        <p:txBody>
          <a:bodyPr wrap="square" rtlCol="0">
            <a:spAutoFit/>
          </a:bodyPr>
          <a:lstStyle/>
          <a:p>
            <a:r>
              <a:rPr lang="en-US" b="1" dirty="0" err="1">
                <a:solidFill>
                  <a:schemeClr val="accent3"/>
                </a:solidFill>
              </a:rPr>
              <a:t>Tầng</a:t>
            </a:r>
            <a:r>
              <a:rPr lang="en-US" b="1" dirty="0">
                <a:solidFill>
                  <a:schemeClr val="accent3"/>
                </a:solidFill>
              </a:rPr>
              <a:t> 2</a:t>
            </a:r>
          </a:p>
        </p:txBody>
      </p:sp>
      <p:sp>
        <p:nvSpPr>
          <p:cNvPr id="41" name="TextBox 40"/>
          <p:cNvSpPr txBox="1"/>
          <p:nvPr/>
        </p:nvSpPr>
        <p:spPr>
          <a:xfrm>
            <a:off x="1371048" y="2074091"/>
            <a:ext cx="1110504" cy="369332"/>
          </a:xfrm>
          <a:prstGeom prst="rect">
            <a:avLst/>
          </a:prstGeom>
          <a:noFill/>
        </p:spPr>
        <p:txBody>
          <a:bodyPr wrap="square" rtlCol="0">
            <a:spAutoFit/>
          </a:bodyPr>
          <a:lstStyle/>
          <a:p>
            <a:r>
              <a:rPr lang="en-US" b="1" dirty="0" err="1">
                <a:solidFill>
                  <a:schemeClr val="accent3"/>
                </a:solidFill>
              </a:rPr>
              <a:t>Tầng</a:t>
            </a:r>
            <a:r>
              <a:rPr lang="en-US" b="1" dirty="0">
                <a:solidFill>
                  <a:schemeClr val="accent3"/>
                </a:solidFill>
              </a:rPr>
              <a:t> 3</a:t>
            </a:r>
          </a:p>
        </p:txBody>
      </p:sp>
      <p:cxnSp>
        <p:nvCxnSpPr>
          <p:cNvPr id="22" name="Straight Arrow Connector 21"/>
          <p:cNvCxnSpPr/>
          <p:nvPr/>
        </p:nvCxnSpPr>
        <p:spPr>
          <a:xfrm flipH="1" flipV="1">
            <a:off x="7001968" y="4449741"/>
            <a:ext cx="9192" cy="51270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7" idx="0"/>
          </p:cNvCxnSpPr>
          <p:nvPr/>
        </p:nvCxnSpPr>
        <p:spPr>
          <a:xfrm flipV="1">
            <a:off x="6921181" y="2671989"/>
            <a:ext cx="0" cy="53598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779021" y="2777813"/>
            <a:ext cx="1371600" cy="307777"/>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tuyến</a:t>
            </a:r>
            <a:endParaRPr lang="en-US" sz="1400" dirty="0">
              <a:latin typeface="Times New Roman" panose="02020603050405020304" pitchFamily="18" charset="0"/>
              <a:cs typeface="Times New Roman" panose="02020603050405020304" pitchFamily="18" charset="0"/>
            </a:endParaRPr>
          </a:p>
        </p:txBody>
      </p:sp>
      <p:sp>
        <p:nvSpPr>
          <p:cNvPr id="141" name="TextBox 140"/>
          <p:cNvSpPr txBox="1"/>
          <p:nvPr/>
        </p:nvSpPr>
        <p:spPr>
          <a:xfrm>
            <a:off x="5700572" y="4552202"/>
            <a:ext cx="1371600" cy="307777"/>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tuyến</a:t>
            </a:r>
            <a:endParaRPr lang="en-US" sz="1400" dirty="0">
              <a:latin typeface="Times New Roman" panose="02020603050405020304" pitchFamily="18" charset="0"/>
              <a:cs typeface="Times New Roman" panose="02020603050405020304" pitchFamily="18" charset="0"/>
            </a:endParaRPr>
          </a:p>
        </p:txBody>
      </p:sp>
      <p:cxnSp>
        <p:nvCxnSpPr>
          <p:cNvPr id="97" name="Straight Connector 96"/>
          <p:cNvCxnSpPr>
            <a:stCxn id="56" idx="1"/>
          </p:cNvCxnSpPr>
          <p:nvPr/>
        </p:nvCxnSpPr>
        <p:spPr>
          <a:xfrm flipV="1">
            <a:off x="8000998" y="2113140"/>
            <a:ext cx="533402" cy="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534400" y="2121492"/>
            <a:ext cx="0" cy="171544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57" idx="1"/>
          </p:cNvCxnSpPr>
          <p:nvPr/>
        </p:nvCxnSpPr>
        <p:spPr>
          <a:xfrm flipH="1">
            <a:off x="8000998" y="3836933"/>
            <a:ext cx="533402"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8457358" y="2678373"/>
            <a:ext cx="915242"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p>
          <a:p>
            <a:r>
              <a:rPr lang="en-US" sz="1400" dirty="0" err="1">
                <a:latin typeface="Times New Roman" panose="02020603050405020304" pitchFamily="18" charset="0"/>
                <a:cs typeface="Times New Roman" panose="02020603050405020304" pitchFamily="18" charset="0"/>
              </a:rPr>
              <a:t>xuống</a:t>
            </a:r>
            <a:endParaRPr lang="en-US" sz="1400" dirty="0">
              <a:latin typeface="Times New Roman" panose="02020603050405020304" pitchFamily="18" charset="0"/>
              <a:cs typeface="Times New Roman" panose="02020603050405020304" pitchFamily="18" charset="0"/>
            </a:endParaRPr>
          </a:p>
        </p:txBody>
      </p:sp>
      <p:cxnSp>
        <p:nvCxnSpPr>
          <p:cNvPr id="112" name="Straight Connector 111"/>
          <p:cNvCxnSpPr/>
          <p:nvPr/>
        </p:nvCxnSpPr>
        <p:spPr>
          <a:xfrm>
            <a:off x="8000997" y="4036567"/>
            <a:ext cx="53340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534400" y="4036567"/>
            <a:ext cx="0" cy="162239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8019380" y="5655754"/>
            <a:ext cx="487310" cy="1"/>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8506690" y="4384916"/>
            <a:ext cx="915242"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p>
          <a:p>
            <a:r>
              <a:rPr lang="en-US" sz="1400" dirty="0" err="1">
                <a:latin typeface="Times New Roman" panose="02020603050405020304" pitchFamily="18" charset="0"/>
                <a:cs typeface="Times New Roman" panose="02020603050405020304" pitchFamily="18" charset="0"/>
              </a:rPr>
              <a:t>xuống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06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oom, gambling house&#10;&#10;Description automatically generated">
            <a:extLst>
              <a:ext uri="{FF2B5EF4-FFF2-40B4-BE49-F238E27FC236}">
                <a16:creationId xmlns:a16="http://schemas.microsoft.com/office/drawing/2014/main" id="{435CF4B9-4AA0-49A3-B2D4-099F2BF35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28600"/>
            <a:ext cx="1265362" cy="1265362"/>
          </a:xfrm>
          <a:prstGeom prst="rect">
            <a:avLst/>
          </a:prstGeom>
        </p:spPr>
      </p:pic>
      <p:sp>
        <p:nvSpPr>
          <p:cNvPr id="7" name="Title 1">
            <a:extLst>
              <a:ext uri="{FF2B5EF4-FFF2-40B4-BE49-F238E27FC236}">
                <a16:creationId xmlns:a16="http://schemas.microsoft.com/office/drawing/2014/main" id="{648C7005-C5F2-45C4-BF76-09A2C7640955}"/>
              </a:ext>
            </a:extLst>
          </p:cNvPr>
          <p:cNvSpPr>
            <a:spLocks noGrp="1"/>
          </p:cNvSpPr>
          <p:nvPr>
            <p:ph type="title"/>
          </p:nvPr>
        </p:nvSpPr>
        <p:spPr>
          <a:xfrm>
            <a:off x="381000" y="1493962"/>
            <a:ext cx="8763000" cy="2514600"/>
          </a:xfrm>
        </p:spPr>
        <p:txBody>
          <a:bodyPr>
            <a:noAutofit/>
          </a:bodyPr>
          <a:lstStyle/>
          <a:p>
            <a:pPr algn="ctr"/>
            <a:r>
              <a:rPr lang="en-US" sz="4000" b="1" dirty="0">
                <a:solidFill>
                  <a:schemeClr val="accent6">
                    <a:lumMod val="75000"/>
                  </a:schemeClr>
                </a:solidFill>
              </a:rPr>
              <a:t>III. </a:t>
            </a:r>
            <a:r>
              <a:rPr lang="en-US" sz="4000" b="1" dirty="0"/>
              <a:t>Triển khai các giải pháp tăng cường quản lý, điều trị </a:t>
            </a:r>
            <a:r>
              <a:rPr lang="en-US" sz="4000" b="1" dirty="0" err="1"/>
              <a:t>nhằm</a:t>
            </a:r>
            <a:r>
              <a:rPr lang="en-US" sz="4000" b="1" dirty="0"/>
              <a:t> </a:t>
            </a:r>
            <a:br>
              <a:rPr lang="en-US" sz="4000" b="1" dirty="0"/>
            </a:br>
            <a:r>
              <a:rPr lang="en-US" sz="4000" b="1" dirty="0" err="1"/>
              <a:t>giảm</a:t>
            </a:r>
            <a:r>
              <a:rPr lang="en-US" sz="4000" b="1" dirty="0"/>
              <a:t> tử vong.</a:t>
            </a:r>
            <a:br>
              <a:rPr lang="en-US" sz="4000" b="1" dirty="0"/>
            </a:br>
            <a:br>
              <a:rPr lang="en-US" sz="4000" b="1" dirty="0"/>
            </a:br>
            <a:br>
              <a:rPr lang="en-US" sz="4000" b="1" dirty="0">
                <a:solidFill>
                  <a:schemeClr val="accent6">
                    <a:lumMod val="75000"/>
                  </a:schemeClr>
                </a:solidFill>
              </a:rPr>
            </a:br>
            <a:br>
              <a:rPr lang="en-US" sz="4000" b="1" dirty="0">
                <a:solidFill>
                  <a:schemeClr val="accent6">
                    <a:lumMod val="75000"/>
                  </a:schemeClr>
                </a:solidFill>
              </a:rPr>
            </a:br>
            <a:endParaRPr lang="en-US" sz="4000" b="1" dirty="0">
              <a:solidFill>
                <a:schemeClr val="accent6">
                  <a:lumMod val="75000"/>
                </a:schemeClr>
              </a:solidFill>
            </a:endParaRPr>
          </a:p>
        </p:txBody>
      </p:sp>
    </p:spTree>
    <p:extLst>
      <p:ext uri="{BB962C8B-B14F-4D97-AF65-F5344CB8AC3E}">
        <p14:creationId xmlns:p14="http://schemas.microsoft.com/office/powerpoint/2010/main" val="200617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153400" cy="1143000"/>
          </a:xfrm>
        </p:spPr>
        <p:txBody>
          <a:bodyPr/>
          <a:lstStyle/>
          <a:p>
            <a:r>
              <a:rPr lang="en-US" b="1" dirty="0" err="1">
                <a:solidFill>
                  <a:schemeClr val="accent6"/>
                </a:solidFill>
              </a:rPr>
              <a:t>Văn</a:t>
            </a:r>
            <a:r>
              <a:rPr lang="en-US" b="1" dirty="0">
                <a:solidFill>
                  <a:schemeClr val="accent6"/>
                </a:solidFill>
              </a:rPr>
              <a:t> </a:t>
            </a:r>
            <a:r>
              <a:rPr lang="en-US" b="1" dirty="0" err="1">
                <a:solidFill>
                  <a:schemeClr val="accent6"/>
                </a:solidFill>
              </a:rPr>
              <a:t>bản</a:t>
            </a:r>
            <a:r>
              <a:rPr lang="en-US" b="1" dirty="0">
                <a:solidFill>
                  <a:schemeClr val="accent6"/>
                </a:solidFill>
              </a:rPr>
              <a:t> </a:t>
            </a:r>
            <a:r>
              <a:rPr lang="en-US" b="1" dirty="0" err="1">
                <a:solidFill>
                  <a:schemeClr val="accent6"/>
                </a:solidFill>
              </a:rPr>
              <a:t>chỉ</a:t>
            </a:r>
            <a:r>
              <a:rPr lang="en-US" b="1" dirty="0">
                <a:solidFill>
                  <a:schemeClr val="accent6"/>
                </a:solidFill>
              </a:rPr>
              <a:t> </a:t>
            </a:r>
            <a:r>
              <a:rPr lang="en-US" b="1" dirty="0" err="1">
                <a:solidFill>
                  <a:schemeClr val="accent6"/>
                </a:solidFill>
              </a:rPr>
              <a:t>đạo</a:t>
            </a:r>
            <a:r>
              <a:rPr lang="en-US" b="1" dirty="0">
                <a:solidFill>
                  <a:schemeClr val="accent6"/>
                </a:solidFill>
              </a:rPr>
              <a:t> </a:t>
            </a:r>
            <a:r>
              <a:rPr lang="en-US" b="1" dirty="0" err="1">
                <a:solidFill>
                  <a:schemeClr val="accent6"/>
                </a:solidFill>
              </a:rPr>
              <a:t>mới</a:t>
            </a:r>
            <a:endParaRPr lang="en-US" b="1" dirty="0">
              <a:solidFill>
                <a:schemeClr val="accent6"/>
              </a:solidFill>
            </a:endParaRP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pPr algn="just">
              <a:lnSpc>
                <a:spcPct val="110000"/>
              </a:lnSpc>
              <a:buAutoNum type="arabicPeriod"/>
            </a:pPr>
            <a:r>
              <a:rPr lang="en-US" sz="2600" dirty="0">
                <a:latin typeface="Times New Roman" panose="02020603050405020304" pitchFamily="18" charset="0"/>
                <a:cs typeface="Times New Roman" panose="02020603050405020304" pitchFamily="18" charset="0"/>
              </a:rPr>
              <a:t>NQ 86/NQ-CP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06/8/2021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dịch</a:t>
            </a:r>
            <a:r>
              <a:rPr lang="en-US" sz="2600" dirty="0">
                <a:latin typeface="Times New Roman" panose="02020603050405020304" pitchFamily="18" charset="0"/>
                <a:cs typeface="Times New Roman" panose="02020603050405020304" pitchFamily="18" charset="0"/>
              </a:rPr>
              <a:t> COVID-19 </a:t>
            </a:r>
          </a:p>
          <a:p>
            <a:pPr algn="just">
              <a:lnSpc>
                <a:spcPct val="110000"/>
              </a:lnSpc>
              <a:buAutoNum type="arabicPeriod"/>
            </a:pP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s-ES" sz="2600" dirty="0">
                <a:latin typeface="Times New Roman" panose="02020603050405020304" pitchFamily="18" charset="0"/>
                <a:cs typeface="Times New Roman" panose="02020603050405020304" pitchFamily="18" charset="0"/>
              </a:rPr>
              <a:t>1168/CĐ-BYT </a:t>
            </a:r>
            <a:r>
              <a:rPr lang="es-ES" sz="2600" dirty="0" err="1">
                <a:latin typeface="Times New Roman" panose="02020603050405020304" pitchFamily="18" charset="0"/>
                <a:cs typeface="Times New Roman" panose="02020603050405020304" pitchFamily="18" charset="0"/>
              </a:rPr>
              <a:t>ngày</a:t>
            </a:r>
            <a:r>
              <a:rPr lang="es-ES" sz="2600" dirty="0">
                <a:latin typeface="Times New Roman" panose="02020603050405020304" pitchFamily="18" charset="0"/>
                <a:cs typeface="Times New Roman" panose="02020603050405020304" pitchFamily="18" charset="0"/>
              </a:rPr>
              <a:t> 07/8/2021 </a:t>
            </a:r>
            <a:r>
              <a:rPr lang="es-ES" sz="2600" dirty="0" err="1">
                <a:latin typeface="Times New Roman" panose="02020603050405020304" pitchFamily="18" charset="0"/>
                <a:cs typeface="Times New Roman" panose="02020603050405020304" pitchFamily="18" charset="0"/>
              </a:rPr>
              <a:t>của</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Bộ</a:t>
            </a:r>
            <a:r>
              <a:rPr lang="es-ES" sz="2600" dirty="0">
                <a:latin typeface="Times New Roman" panose="02020603050405020304" pitchFamily="18" charset="0"/>
                <a:cs typeface="Times New Roman" panose="02020603050405020304" pitchFamily="18" charset="0"/>
              </a:rPr>
              <a:t> Y </a:t>
            </a:r>
            <a:r>
              <a:rPr lang="es-ES" sz="2600" dirty="0" err="1">
                <a:latin typeface="Times New Roman" panose="02020603050405020304" pitchFamily="18" charset="0"/>
                <a:cs typeface="Times New Roman" panose="02020603050405020304" pitchFamily="18" charset="0"/>
              </a:rPr>
              <a:t>tế</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về</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tăng</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cường</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các</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thực</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hiện</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các</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biện</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pháp</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phòng</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chống</a:t>
            </a:r>
            <a:r>
              <a:rPr lang="es-ES" sz="2600" dirty="0">
                <a:latin typeface="Times New Roman" panose="02020603050405020304" pitchFamily="18" charset="0"/>
                <a:cs typeface="Times New Roman" panose="02020603050405020304" pitchFamily="18" charset="0"/>
              </a:rPr>
              <a:t> </a:t>
            </a:r>
            <a:r>
              <a:rPr lang="es-ES" sz="2600" dirty="0" err="1">
                <a:latin typeface="Times New Roman" panose="02020603050405020304" pitchFamily="18" charset="0"/>
                <a:cs typeface="Times New Roman" panose="02020603050405020304" pitchFamily="18" charset="0"/>
              </a:rPr>
              <a:t>dịch</a:t>
            </a:r>
            <a:r>
              <a:rPr lang="es-ES" sz="2600" dirty="0">
                <a:latin typeface="Times New Roman" panose="02020603050405020304" pitchFamily="18" charset="0"/>
                <a:cs typeface="Times New Roman" panose="02020603050405020304" pitchFamily="18" charset="0"/>
              </a:rPr>
              <a:t> COVID-19</a:t>
            </a:r>
            <a:r>
              <a:rPr lang="x-none" sz="2600" dirty="0">
                <a:latin typeface="Times New Roman" panose="02020603050405020304" pitchFamily="18" charset="0"/>
                <a:cs typeface="Times New Roman" panose="02020603050405020304" pitchFamily="18" charset="0"/>
              </a:rPr>
              <a:t> </a:t>
            </a:r>
          </a:p>
          <a:p>
            <a:pPr algn="just">
              <a:lnSpc>
                <a:spcPct val="110000"/>
              </a:lnSpc>
              <a:buAutoNum type="arabicPeriod"/>
            </a:pPr>
            <a:r>
              <a:rPr lang="x-none" sz="2600" dirty="0">
                <a:latin typeface="Times New Roman" panose="02020603050405020304" pitchFamily="18" charset="0"/>
                <a:cs typeface="Times New Roman" panose="02020603050405020304" pitchFamily="18" charset="0"/>
              </a:rPr>
              <a:t>Công văn </a:t>
            </a:r>
            <a:r>
              <a:rPr lang="x-none" sz="2600">
                <a:latin typeface="Times New Roman" panose="02020603050405020304" pitchFamily="18" charset="0"/>
                <a:cs typeface="Times New Roman" panose="02020603050405020304" pitchFamily="18" charset="0"/>
              </a:rPr>
              <a:t>số </a:t>
            </a:r>
            <a:r>
              <a:rPr lang="en-US" sz="2600" dirty="0">
                <a:latin typeface="Times New Roman" panose="02020603050405020304" pitchFamily="18" charset="0"/>
                <a:cs typeface="Times New Roman" panose="02020603050405020304" pitchFamily="18" charset="0"/>
              </a:rPr>
              <a:t>6589/</a:t>
            </a:r>
            <a:r>
              <a:rPr lang="x-none" sz="2600">
                <a:latin typeface="Times New Roman" panose="02020603050405020304" pitchFamily="18" charset="0"/>
                <a:cs typeface="Times New Roman" panose="02020603050405020304" pitchFamily="18" charset="0"/>
              </a:rPr>
              <a:t>BYT </a:t>
            </a:r>
            <a:r>
              <a:rPr lang="x-none" sz="2600" dirty="0">
                <a:latin typeface="Times New Roman" panose="02020603050405020304" pitchFamily="18" charset="0"/>
                <a:cs typeface="Times New Roman" panose="02020603050405020304" pitchFamily="18" charset="0"/>
              </a:rPr>
              <a:t>– KCB ngày 13/8/2021 về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1068/CĐ-</a:t>
            </a:r>
            <a:r>
              <a:rPr lang="en-US" sz="2600" dirty="0" err="1">
                <a:latin typeface="Times New Roman" panose="02020603050405020304" pitchFamily="18" charset="0"/>
                <a:cs typeface="Times New Roman" panose="02020603050405020304" pitchFamily="18" charset="0"/>
              </a:rPr>
              <a:t>TTg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05/8/2021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TTCP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KCB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x-none"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600" dirty="0">
              <a:latin typeface="Times New Roman" panose="02020603050405020304" pitchFamily="18" charset="0"/>
              <a:cs typeface="Times New Roman" panose="02020603050405020304" pitchFamily="18" charset="0"/>
            </a:endParaRPr>
          </a:p>
          <a:p>
            <a:pPr marL="0"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6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28682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153400" cy="1143000"/>
          </a:xfrm>
        </p:spPr>
        <p:txBody>
          <a:bodyPr/>
          <a:lstStyle/>
          <a:p>
            <a:r>
              <a:rPr lang="en-US" b="1" dirty="0" err="1">
                <a:solidFill>
                  <a:schemeClr val="accent6"/>
                </a:solidFill>
              </a:rPr>
              <a:t>Xây</a:t>
            </a:r>
            <a:r>
              <a:rPr lang="en-US" b="1" dirty="0">
                <a:solidFill>
                  <a:schemeClr val="accent6"/>
                </a:solidFill>
              </a:rPr>
              <a:t> </a:t>
            </a:r>
            <a:r>
              <a:rPr lang="en-US" b="1" dirty="0" err="1">
                <a:solidFill>
                  <a:schemeClr val="accent6"/>
                </a:solidFill>
              </a:rPr>
              <a:t>dựng</a:t>
            </a:r>
            <a:r>
              <a:rPr lang="en-US" b="1" dirty="0">
                <a:solidFill>
                  <a:schemeClr val="accent6"/>
                </a:solidFill>
              </a:rPr>
              <a:t> </a:t>
            </a:r>
            <a:r>
              <a:rPr lang="en-US" b="1" dirty="0" err="1">
                <a:solidFill>
                  <a:schemeClr val="accent6"/>
                </a:solidFill>
              </a:rPr>
              <a:t>kịch</a:t>
            </a:r>
            <a:r>
              <a:rPr lang="en-US" b="1" dirty="0">
                <a:solidFill>
                  <a:schemeClr val="accent6"/>
                </a:solidFill>
              </a:rPr>
              <a:t> </a:t>
            </a:r>
            <a:r>
              <a:rPr lang="en-US" b="1" dirty="0" err="1">
                <a:solidFill>
                  <a:schemeClr val="accent6"/>
                </a:solidFill>
              </a:rPr>
              <a:t>bản</a:t>
            </a:r>
            <a:r>
              <a:rPr lang="en-US" b="1" dirty="0">
                <a:solidFill>
                  <a:schemeClr val="accent6"/>
                </a:solidFill>
              </a:rPr>
              <a:t> </a:t>
            </a:r>
            <a:r>
              <a:rPr lang="en-US" b="1" dirty="0" err="1">
                <a:solidFill>
                  <a:schemeClr val="accent6"/>
                </a:solidFill>
              </a:rPr>
              <a:t>ứng</a:t>
            </a:r>
            <a:r>
              <a:rPr lang="en-US" b="1" dirty="0">
                <a:solidFill>
                  <a:schemeClr val="accent6"/>
                </a:solidFill>
              </a:rPr>
              <a:t> </a:t>
            </a:r>
            <a:r>
              <a:rPr lang="en-US" b="1" dirty="0" err="1">
                <a:solidFill>
                  <a:schemeClr val="accent6"/>
                </a:solidFill>
              </a:rPr>
              <a:t>phó</a:t>
            </a:r>
            <a:r>
              <a:rPr lang="en-US" b="1" dirty="0">
                <a:solidFill>
                  <a:schemeClr val="accent6"/>
                </a:solidFill>
              </a:rPr>
              <a:t> (NQ 86)</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185333"/>
            <a:ext cx="8568714" cy="5480242"/>
          </a:xfrm>
        </p:spPr>
        <p:txBody>
          <a:bodyPr/>
          <a:lstStyle/>
          <a:p>
            <a:pPr algn="just">
              <a:lnSpc>
                <a:spcPct val="110000"/>
              </a:lnSpc>
              <a:buAutoNum type="arabicPeriod"/>
            </a:pP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BYT XD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endParaRPr lang="en-US" sz="2400" dirty="0">
              <a:latin typeface="Times New Roman" panose="02020603050405020304" pitchFamily="18" charset="0"/>
              <a:cs typeface="Times New Roman" panose="02020603050405020304" pitchFamily="18" charset="0"/>
            </a:endParaRPr>
          </a:p>
          <a:p>
            <a:pPr algn="just">
              <a:lnSpc>
                <a:spcPct val="110000"/>
              </a:lnSpc>
              <a:buAutoNum type="arabicPeriod"/>
            </a:pPr>
            <a:r>
              <a:rPr lang="en-US" sz="2400" dirty="0">
                <a:latin typeface="Times New Roman" panose="02020603050405020304" pitchFamily="18" charset="0"/>
                <a:cs typeface="Times New Roman" panose="02020603050405020304" pitchFamily="18" charset="0"/>
              </a:rPr>
              <a:t>UBND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p>
          <a:p>
            <a:pPr algn="just">
              <a:lnSpc>
                <a:spcPct val="110000"/>
              </a:lnSpc>
              <a:buAutoNum type="arabicPeriod"/>
            </a:pP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UBND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COVID-19;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sắm</a:t>
            </a:r>
            <a:r>
              <a:rPr lang="en-US" sz="2400" dirty="0">
                <a:latin typeface="Times New Roman" panose="02020603050405020304" pitchFamily="18" charset="0"/>
                <a:cs typeface="Times New Roman" panose="02020603050405020304" pitchFamily="18" charset="0"/>
              </a:rPr>
              <a:t> TTB,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400" dirty="0">
              <a:latin typeface="Times New Roman" panose="02020603050405020304" pitchFamily="18" charset="0"/>
              <a:cs typeface="Times New Roman" panose="02020603050405020304" pitchFamily="18" charset="0"/>
            </a:endParaRPr>
          </a:p>
          <a:p>
            <a:pPr marL="0"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204360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b="1" dirty="0" err="1">
                <a:solidFill>
                  <a:schemeClr val="accent6"/>
                </a:solidFill>
              </a:rPr>
              <a:t>Tăng</a:t>
            </a:r>
            <a:r>
              <a:rPr lang="en-US" b="1" dirty="0">
                <a:solidFill>
                  <a:schemeClr val="accent6"/>
                </a:solidFill>
              </a:rPr>
              <a:t> </a:t>
            </a:r>
            <a:r>
              <a:rPr lang="en-US" b="1" dirty="0" err="1">
                <a:solidFill>
                  <a:schemeClr val="accent6"/>
                </a:solidFill>
              </a:rPr>
              <a:t>cường</a:t>
            </a:r>
            <a:r>
              <a:rPr lang="en-US" b="1" dirty="0">
                <a:solidFill>
                  <a:schemeClr val="accent6"/>
                </a:solidFill>
              </a:rPr>
              <a:t> </a:t>
            </a:r>
            <a:r>
              <a:rPr lang="en-US" b="1" dirty="0" err="1">
                <a:solidFill>
                  <a:schemeClr val="accent6"/>
                </a:solidFill>
              </a:rPr>
              <a:t>điều</a:t>
            </a:r>
            <a:r>
              <a:rPr lang="en-US" b="1" dirty="0">
                <a:solidFill>
                  <a:schemeClr val="accent6"/>
                </a:solidFill>
              </a:rPr>
              <a:t> </a:t>
            </a:r>
            <a:r>
              <a:rPr lang="en-US" b="1" dirty="0" err="1">
                <a:solidFill>
                  <a:schemeClr val="accent6"/>
                </a:solidFill>
              </a:rPr>
              <a:t>trị</a:t>
            </a:r>
            <a:r>
              <a:rPr lang="en-US" b="1" dirty="0">
                <a:solidFill>
                  <a:schemeClr val="accent6"/>
                </a:solidFill>
              </a:rPr>
              <a:t> COVID-19 (NQ 86)</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pPr algn="just">
              <a:lnSpc>
                <a:spcPct val="110000"/>
              </a:lnSpc>
              <a:buAutoNum type="arabicPeriod"/>
            </a:pP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endParaRPr lang="en-US" sz="2400" dirty="0">
              <a:latin typeface="Times New Roman" panose="02020603050405020304" pitchFamily="18" charset="0"/>
              <a:cs typeface="Times New Roman" panose="02020603050405020304" pitchFamily="18" charset="0"/>
            </a:endParaRPr>
          </a:p>
          <a:p>
            <a:pPr marL="457200" indent="-457200" algn="just">
              <a:lnSpc>
                <a:spcPct val="110000"/>
              </a:lnSpc>
              <a:buAutoNum type="arabicPeriod"/>
            </a:pP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p>
          <a:p>
            <a:pPr marL="457200" indent="-457200" algn="just">
              <a:lnSpc>
                <a:spcPct val="110000"/>
              </a:lnSpc>
              <a:buAutoNum type="arabicPeriod"/>
            </a:pP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pPr marL="457200" indent="-457200" algn="just">
              <a:lnSpc>
                <a:spcPct val="110000"/>
              </a:lnSpc>
              <a:buAutoNum type="arabicPeriod"/>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TTB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endParaRPr lang="en-US" sz="2400" dirty="0">
              <a:latin typeface="Times New Roman" panose="02020603050405020304" pitchFamily="18" charset="0"/>
              <a:cs typeface="Times New Roman" panose="02020603050405020304" pitchFamily="18" charset="0"/>
            </a:endParaRPr>
          </a:p>
          <a:p>
            <a:pPr marL="457200" indent="-457200" algn="just">
              <a:lnSpc>
                <a:spcPct val="110000"/>
              </a:lnSpc>
              <a:buFont typeface="Arial" charset="0"/>
              <a:buAutoNum type="arabicPeriod"/>
            </a:pP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400" dirty="0">
              <a:latin typeface="Times New Roman" panose="02020603050405020304" pitchFamily="18" charset="0"/>
              <a:cs typeface="Times New Roman" panose="02020603050405020304" pitchFamily="18" charset="0"/>
            </a:endParaRPr>
          </a:p>
          <a:p>
            <a:pPr marL="0"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180672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381000" y="0"/>
            <a:ext cx="6705600" cy="1143000"/>
          </a:xfrm>
        </p:spPr>
        <p:txBody>
          <a:bodyPr/>
          <a:lstStyle/>
          <a:p>
            <a:r>
              <a:rPr lang="en-US" sz="3200" b="1" dirty="0" err="1">
                <a:solidFill>
                  <a:srgbClr val="FF0000"/>
                </a:solidFill>
              </a:rPr>
              <a:t>Nội</a:t>
            </a:r>
            <a:r>
              <a:rPr lang="en-US" sz="3200" b="1" dirty="0">
                <a:solidFill>
                  <a:srgbClr val="FF0000"/>
                </a:solidFill>
              </a:rPr>
              <a:t> dung </a:t>
            </a:r>
            <a:r>
              <a:rPr lang="en-US" sz="3200" b="1" dirty="0" err="1">
                <a:solidFill>
                  <a:srgbClr val="FF0000"/>
                </a:solidFill>
              </a:rPr>
              <a:t>trình</a:t>
            </a:r>
            <a:r>
              <a:rPr lang="en-US" sz="3200" b="1" dirty="0">
                <a:solidFill>
                  <a:srgbClr val="FF0000"/>
                </a:solidFill>
              </a:rPr>
              <a:t> </a:t>
            </a:r>
            <a:r>
              <a:rPr lang="en-US" sz="3200" b="1" dirty="0" err="1">
                <a:solidFill>
                  <a:srgbClr val="FF0000"/>
                </a:solidFill>
              </a:rPr>
              <a:t>bày</a:t>
            </a:r>
            <a:endParaRPr lang="en-US" b="1" dirty="0">
              <a:solidFill>
                <a:srgbClr val="FF0000"/>
              </a:solidFill>
            </a:endParaRP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609600" y="1600200"/>
            <a:ext cx="8229600" cy="4058405"/>
          </a:xfrm>
        </p:spPr>
        <p:txBody>
          <a:bodyPr/>
          <a:lstStyle/>
          <a:p>
            <a:pPr marL="400050" indent="-400050">
              <a:lnSpc>
                <a:spcPct val="150000"/>
              </a:lnSpc>
              <a:spcBef>
                <a:spcPts val="576"/>
              </a:spcBef>
              <a:buAutoNum type="romanUcPeriod"/>
            </a:pPr>
            <a:r>
              <a:rPr lang="en-US" sz="2600" b="1" dirty="0" err="1">
                <a:latin typeface="+mn-lt"/>
                <a:ea typeface="Courier New" panose="02070309020205020404" pitchFamily="49" charset="0"/>
              </a:rPr>
              <a:t>Tình</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hình</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và</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công</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tác</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điều</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trị</a:t>
            </a:r>
            <a:r>
              <a:rPr lang="en-US" sz="2600" b="1" dirty="0">
                <a:latin typeface="+mn-lt"/>
                <a:ea typeface="Courier New" panose="02070309020205020404" pitchFamily="49" charset="0"/>
              </a:rPr>
              <a:t> COVID-19</a:t>
            </a:r>
          </a:p>
          <a:p>
            <a:pPr marL="400050" indent="-400050">
              <a:lnSpc>
                <a:spcPct val="150000"/>
              </a:lnSpc>
              <a:spcBef>
                <a:spcPts val="576"/>
              </a:spcBef>
              <a:buAutoNum type="romanUcPeriod"/>
            </a:pPr>
            <a:r>
              <a:rPr lang="en-US" sz="2600" b="1" dirty="0" err="1">
                <a:latin typeface="+mn-lt"/>
                <a:ea typeface="Courier New" panose="02070309020205020404" pitchFamily="49" charset="0"/>
              </a:rPr>
              <a:t>Phân</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loại</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người</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bệnh</a:t>
            </a:r>
            <a:endParaRPr lang="en-US" sz="2600" b="1" dirty="0">
              <a:latin typeface="+mn-lt"/>
              <a:ea typeface="Courier New" panose="02070309020205020404" pitchFamily="49" charset="0"/>
            </a:endParaRPr>
          </a:p>
          <a:p>
            <a:pPr marL="400050" indent="-400050">
              <a:lnSpc>
                <a:spcPct val="150000"/>
              </a:lnSpc>
              <a:spcBef>
                <a:spcPts val="576"/>
              </a:spcBef>
              <a:buAutoNum type="romanUcPeriod"/>
            </a:pPr>
            <a:r>
              <a:rPr lang="en-US" sz="2600" b="1" dirty="0" err="1">
                <a:latin typeface="+mn-lt"/>
                <a:ea typeface="Courier New" panose="02070309020205020404" pitchFamily="49" charset="0"/>
              </a:rPr>
              <a:t>Thiết</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lập</a:t>
            </a:r>
            <a:r>
              <a:rPr lang="en-US" sz="2600" b="1" dirty="0">
                <a:latin typeface="+mn-lt"/>
                <a:ea typeface="Courier New" panose="02070309020205020404" pitchFamily="49" charset="0"/>
              </a:rPr>
              <a:t> </a:t>
            </a:r>
            <a:r>
              <a:rPr lang="en-US" sz="2600" b="1" dirty="0" err="1">
                <a:latin typeface="+mn-lt"/>
              </a:rPr>
              <a:t>hệ</a:t>
            </a:r>
            <a:r>
              <a:rPr lang="en-US" sz="2600" b="1" dirty="0">
                <a:latin typeface="+mn-lt"/>
              </a:rPr>
              <a:t> </a:t>
            </a:r>
            <a:r>
              <a:rPr lang="en-US" sz="2600" b="1" dirty="0" err="1">
                <a:latin typeface="+mn-lt"/>
              </a:rPr>
              <a:t>thống</a:t>
            </a:r>
            <a:r>
              <a:rPr lang="en-US" sz="2600" b="1" dirty="0">
                <a:latin typeface="+mn-lt"/>
              </a:rPr>
              <a:t> </a:t>
            </a:r>
            <a:r>
              <a:rPr lang="en-US" sz="2600" b="1" dirty="0" err="1">
                <a:latin typeface="+mn-lt"/>
              </a:rPr>
              <a:t>quản</a:t>
            </a:r>
            <a:r>
              <a:rPr lang="en-US" sz="2600" b="1" dirty="0">
                <a:latin typeface="+mn-lt"/>
              </a:rPr>
              <a:t> </a:t>
            </a:r>
            <a:r>
              <a:rPr lang="en-US" sz="2600" b="1" dirty="0" err="1">
                <a:latin typeface="+mn-lt"/>
              </a:rPr>
              <a:t>lý</a:t>
            </a:r>
            <a:r>
              <a:rPr lang="en-US" sz="2600" b="1" dirty="0">
                <a:latin typeface="+mn-lt"/>
              </a:rPr>
              <a:t> </a:t>
            </a:r>
            <a:r>
              <a:rPr lang="en-US" sz="2600" b="1" dirty="0" err="1">
                <a:latin typeface="+mn-lt"/>
              </a:rPr>
              <a:t>điều</a:t>
            </a:r>
            <a:r>
              <a:rPr lang="en-US" sz="2600" b="1" dirty="0">
                <a:latin typeface="+mn-lt"/>
              </a:rPr>
              <a:t> </a:t>
            </a:r>
            <a:r>
              <a:rPr lang="en-US" sz="2600" b="1" dirty="0" err="1">
                <a:latin typeface="+mn-lt"/>
              </a:rPr>
              <a:t>trị</a:t>
            </a:r>
            <a:r>
              <a:rPr lang="en-US" sz="2600" b="1" dirty="0">
                <a:latin typeface="+mn-lt"/>
              </a:rPr>
              <a:t> </a:t>
            </a:r>
            <a:r>
              <a:rPr lang="en-US" sz="2600" b="1" dirty="0" err="1">
                <a:latin typeface="+mn-lt"/>
              </a:rPr>
              <a:t>theo</a:t>
            </a:r>
            <a:r>
              <a:rPr lang="en-US" sz="2600" b="1" dirty="0">
                <a:latin typeface="+mn-lt"/>
              </a:rPr>
              <a:t> 3 </a:t>
            </a:r>
            <a:r>
              <a:rPr lang="en-US" sz="2600" b="1" dirty="0" err="1">
                <a:latin typeface="+mn-lt"/>
              </a:rPr>
              <a:t>tầng</a:t>
            </a:r>
            <a:endParaRPr lang="vi-VN" sz="2600" b="1" dirty="0">
              <a:effectLst/>
              <a:latin typeface="+mn-lt"/>
              <a:ea typeface="Courier New" panose="02070309020205020404" pitchFamily="49" charset="0"/>
            </a:endParaRPr>
          </a:p>
          <a:p>
            <a:pPr marL="400050" indent="-400050">
              <a:lnSpc>
                <a:spcPct val="150000"/>
              </a:lnSpc>
              <a:spcBef>
                <a:spcPts val="576"/>
              </a:spcBef>
              <a:buFont typeface="Arial" charset="0"/>
              <a:buAutoNum type="romanUcPeriod"/>
            </a:pPr>
            <a:r>
              <a:rPr lang="en-US" sz="2600" b="1" dirty="0" err="1">
                <a:latin typeface="+mn-lt"/>
              </a:rPr>
              <a:t>Triển</a:t>
            </a:r>
            <a:r>
              <a:rPr lang="en-US" sz="2600" b="1" dirty="0">
                <a:latin typeface="+mn-lt"/>
              </a:rPr>
              <a:t> </a:t>
            </a:r>
            <a:r>
              <a:rPr lang="en-US" sz="2600" b="1" dirty="0" err="1">
                <a:latin typeface="+mn-lt"/>
              </a:rPr>
              <a:t>khai</a:t>
            </a:r>
            <a:r>
              <a:rPr lang="en-US" sz="2600" b="1" dirty="0">
                <a:latin typeface="+mn-lt"/>
              </a:rPr>
              <a:t> </a:t>
            </a:r>
            <a:r>
              <a:rPr lang="en-US" sz="2600" b="1" dirty="0" err="1">
                <a:latin typeface="+mn-lt"/>
              </a:rPr>
              <a:t>các</a:t>
            </a:r>
            <a:r>
              <a:rPr lang="en-US" sz="2600" b="1" dirty="0">
                <a:latin typeface="+mn-lt"/>
              </a:rPr>
              <a:t> </a:t>
            </a:r>
            <a:r>
              <a:rPr lang="en-US" sz="2600" b="1" dirty="0" err="1">
                <a:latin typeface="+mn-lt"/>
              </a:rPr>
              <a:t>giải</a:t>
            </a:r>
            <a:r>
              <a:rPr lang="en-US" sz="2600" b="1" dirty="0">
                <a:latin typeface="+mn-lt"/>
              </a:rPr>
              <a:t> </a:t>
            </a:r>
            <a:r>
              <a:rPr lang="en-US" sz="2600" b="1" dirty="0" err="1">
                <a:latin typeface="+mn-lt"/>
              </a:rPr>
              <a:t>pháp</a:t>
            </a:r>
            <a:r>
              <a:rPr lang="en-US" sz="2600" b="1" dirty="0">
                <a:latin typeface="+mn-lt"/>
              </a:rPr>
              <a:t> </a:t>
            </a:r>
            <a:r>
              <a:rPr lang="en-US" sz="2600" b="1" dirty="0" err="1">
                <a:latin typeface="+mn-lt"/>
              </a:rPr>
              <a:t>tăng</a:t>
            </a:r>
            <a:r>
              <a:rPr lang="en-US" sz="2600" b="1" dirty="0">
                <a:latin typeface="+mn-lt"/>
              </a:rPr>
              <a:t> </a:t>
            </a:r>
            <a:r>
              <a:rPr lang="en-US" sz="2600" b="1" dirty="0" err="1">
                <a:latin typeface="+mn-lt"/>
              </a:rPr>
              <a:t>cường</a:t>
            </a:r>
            <a:r>
              <a:rPr lang="en-US" sz="2600" b="1" dirty="0">
                <a:latin typeface="+mn-lt"/>
              </a:rPr>
              <a:t> </a:t>
            </a:r>
            <a:r>
              <a:rPr lang="en-US" sz="2600" b="1" dirty="0" err="1">
                <a:latin typeface="+mn-lt"/>
              </a:rPr>
              <a:t>quản</a:t>
            </a:r>
            <a:r>
              <a:rPr lang="en-US" sz="2600" b="1" dirty="0">
                <a:latin typeface="+mn-lt"/>
              </a:rPr>
              <a:t> </a:t>
            </a:r>
            <a:r>
              <a:rPr lang="en-US" sz="2600" b="1" dirty="0" err="1">
                <a:latin typeface="+mn-lt"/>
              </a:rPr>
              <a:t>lý</a:t>
            </a:r>
            <a:r>
              <a:rPr lang="en-US" sz="2600" b="1" dirty="0">
                <a:latin typeface="+mn-lt"/>
              </a:rPr>
              <a:t>, </a:t>
            </a:r>
            <a:r>
              <a:rPr lang="en-US" sz="2600" b="1" dirty="0" err="1">
                <a:latin typeface="+mn-lt"/>
              </a:rPr>
              <a:t>điều</a:t>
            </a:r>
            <a:r>
              <a:rPr lang="en-US" sz="2600" b="1" dirty="0">
                <a:latin typeface="+mn-lt"/>
              </a:rPr>
              <a:t> </a:t>
            </a:r>
            <a:r>
              <a:rPr lang="en-US" sz="2600" b="1" dirty="0" err="1">
                <a:latin typeface="+mn-lt"/>
              </a:rPr>
              <a:t>trị</a:t>
            </a:r>
            <a:r>
              <a:rPr lang="en-US" sz="2600" b="1" dirty="0">
                <a:latin typeface="+mn-lt"/>
              </a:rPr>
              <a:t> </a:t>
            </a:r>
            <a:r>
              <a:rPr lang="en-US" sz="2600" b="1" dirty="0" err="1">
                <a:latin typeface="+mn-lt"/>
              </a:rPr>
              <a:t>nhằm</a:t>
            </a:r>
            <a:r>
              <a:rPr lang="en-US" sz="2600" b="1" dirty="0">
                <a:latin typeface="+mn-lt"/>
              </a:rPr>
              <a:t> </a:t>
            </a:r>
            <a:r>
              <a:rPr lang="en-US" sz="2600" b="1" dirty="0" err="1">
                <a:latin typeface="+mn-lt"/>
              </a:rPr>
              <a:t>giảm</a:t>
            </a:r>
            <a:r>
              <a:rPr lang="en-US" sz="2600" b="1" dirty="0">
                <a:latin typeface="+mn-lt"/>
              </a:rPr>
              <a:t> </a:t>
            </a:r>
            <a:r>
              <a:rPr lang="en-US" sz="2600" b="1" dirty="0" err="1">
                <a:latin typeface="+mn-lt"/>
              </a:rPr>
              <a:t>tử</a:t>
            </a:r>
            <a:r>
              <a:rPr lang="en-US" sz="2600" b="1" dirty="0">
                <a:latin typeface="+mn-lt"/>
              </a:rPr>
              <a:t> </a:t>
            </a:r>
            <a:r>
              <a:rPr lang="en-US" sz="2600" b="1" dirty="0" err="1">
                <a:latin typeface="+mn-lt"/>
              </a:rPr>
              <a:t>vong</a:t>
            </a:r>
            <a:r>
              <a:rPr lang="en-US" sz="2600" b="1" dirty="0">
                <a:latin typeface="+mn-lt"/>
              </a:rPr>
              <a:t>.</a:t>
            </a:r>
          </a:p>
          <a:p>
            <a:pPr marL="400050" indent="-400050">
              <a:lnSpc>
                <a:spcPct val="150000"/>
              </a:lnSpc>
              <a:spcBef>
                <a:spcPts val="576"/>
              </a:spcBef>
              <a:buFont typeface="Arial" charset="0"/>
              <a:buAutoNum type="romanUcPeriod"/>
            </a:pPr>
            <a:r>
              <a:rPr lang="en-US" sz="2600" b="1" dirty="0" err="1">
                <a:latin typeface="+mn-lt"/>
                <a:ea typeface="Courier New" panose="02070309020205020404" pitchFamily="49" charset="0"/>
              </a:rPr>
              <a:t>Kết</a:t>
            </a:r>
            <a:r>
              <a:rPr lang="en-US" sz="2600" b="1" dirty="0">
                <a:latin typeface="+mn-lt"/>
                <a:ea typeface="Courier New" panose="02070309020205020404" pitchFamily="49" charset="0"/>
              </a:rPr>
              <a:t> </a:t>
            </a:r>
            <a:r>
              <a:rPr lang="en-US" sz="2600" b="1" dirty="0" err="1">
                <a:latin typeface="+mn-lt"/>
                <a:ea typeface="Courier New" panose="02070309020205020404" pitchFamily="49" charset="0"/>
              </a:rPr>
              <a:t>luận</a:t>
            </a:r>
            <a:endParaRPr lang="vi-VN" sz="2600" b="1" dirty="0">
              <a:effectLst/>
              <a:latin typeface="+mn-lt"/>
              <a:ea typeface="Courier New" panose="02070309020205020404" pitchFamily="49" charset="0"/>
            </a:endParaRPr>
          </a:p>
          <a:p>
            <a:pPr marL="400050" indent="-400050">
              <a:buFont typeface="Arial" charset="0"/>
              <a:buAutoNum type="romanUcPeriod"/>
            </a:pPr>
            <a:endParaRPr lang="en-US" sz="2600" b="1" dirty="0">
              <a:effectLst/>
              <a:latin typeface="+mn-lt"/>
              <a:ea typeface="Courier New" panose="02070309020205020404" pitchFamily="49" charset="0"/>
            </a:endParaRPr>
          </a:p>
          <a:p>
            <a:pPr marL="0" indent="0">
              <a:lnSpc>
                <a:spcPct val="150000"/>
              </a:lnSpc>
              <a:buNone/>
            </a:pPr>
            <a:endParaRPr lang="en-US" sz="2600" b="1" dirty="0">
              <a:effectLst/>
              <a:latin typeface="+mn-lt"/>
              <a:ea typeface="MS Mincho" panose="02020609040205080304" pitchFamily="49" charset="-128"/>
            </a:endParaRPr>
          </a:p>
          <a:p>
            <a:pPr marL="457200" lvl="1" indent="0">
              <a:lnSpc>
                <a:spcPct val="150000"/>
              </a:lnSpc>
              <a:buNone/>
            </a:pPr>
            <a:endParaRPr lang="en-US" sz="2600" b="1" dirty="0">
              <a:effectLst/>
              <a:latin typeface="+mn-lt"/>
              <a:ea typeface="MS Mincho" panose="02020609040205080304" pitchFamily="49" charset="-128"/>
            </a:endParaRPr>
          </a:p>
          <a:p>
            <a:pPr marL="0" indent="0">
              <a:lnSpc>
                <a:spcPct val="150000"/>
              </a:lnSpc>
              <a:buNone/>
            </a:pPr>
            <a:endParaRPr lang="en-US" sz="2600" b="1" dirty="0">
              <a:latin typeface="+mn-lt"/>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14143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b="1" dirty="0" err="1">
                <a:solidFill>
                  <a:schemeClr val="accent6"/>
                </a:solidFill>
              </a:rPr>
              <a:t>Huy</a:t>
            </a:r>
            <a:r>
              <a:rPr lang="en-US" b="1" dirty="0">
                <a:solidFill>
                  <a:schemeClr val="accent6"/>
                </a:solidFill>
              </a:rPr>
              <a:t> </a:t>
            </a:r>
            <a:r>
              <a:rPr lang="en-US" b="1" dirty="0" err="1">
                <a:solidFill>
                  <a:schemeClr val="accent6"/>
                </a:solidFill>
              </a:rPr>
              <a:t>động</a:t>
            </a:r>
            <a:r>
              <a:rPr lang="en-US" b="1" dirty="0">
                <a:solidFill>
                  <a:schemeClr val="accent6"/>
                </a:solidFill>
              </a:rPr>
              <a:t> </a:t>
            </a:r>
            <a:r>
              <a:rPr lang="en-US" b="1" dirty="0" err="1">
                <a:solidFill>
                  <a:schemeClr val="accent6"/>
                </a:solidFill>
              </a:rPr>
              <a:t>nguồn</a:t>
            </a:r>
            <a:r>
              <a:rPr lang="en-US" b="1" dirty="0">
                <a:solidFill>
                  <a:schemeClr val="accent6"/>
                </a:solidFill>
              </a:rPr>
              <a:t> </a:t>
            </a:r>
            <a:r>
              <a:rPr lang="en-US" b="1" dirty="0" err="1">
                <a:solidFill>
                  <a:schemeClr val="accent6"/>
                </a:solidFill>
              </a:rPr>
              <a:t>lực</a:t>
            </a:r>
            <a:r>
              <a:rPr lang="en-US" b="1" dirty="0">
                <a:solidFill>
                  <a:schemeClr val="accent6"/>
                </a:solidFill>
              </a:rPr>
              <a:t> </a:t>
            </a:r>
            <a:r>
              <a:rPr lang="en-US" b="1" dirty="0" err="1">
                <a:solidFill>
                  <a:schemeClr val="accent6"/>
                </a:solidFill>
              </a:rPr>
              <a:t>tham</a:t>
            </a:r>
            <a:r>
              <a:rPr lang="en-US" b="1" dirty="0">
                <a:solidFill>
                  <a:schemeClr val="accent6"/>
                </a:solidFill>
              </a:rPr>
              <a:t> </a:t>
            </a:r>
            <a:r>
              <a:rPr lang="en-US" b="1" dirty="0" err="1">
                <a:solidFill>
                  <a:schemeClr val="accent6"/>
                </a:solidFill>
              </a:rPr>
              <a:t>gia</a:t>
            </a:r>
            <a:endParaRPr lang="en-US" b="1" dirty="0">
              <a:solidFill>
                <a:schemeClr val="accent6"/>
              </a:solidFill>
            </a:endParaRP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51692" y="1156025"/>
            <a:ext cx="8568714" cy="5480242"/>
          </a:xfrm>
        </p:spPr>
        <p:txBody>
          <a:bodyPr/>
          <a:lstStyle/>
          <a:p>
            <a:pPr algn="just">
              <a:lnSpc>
                <a:spcPct val="110000"/>
              </a:lnSpc>
              <a:buAutoNum type="arabicPeriod"/>
            </a:pP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Y </a:t>
            </a:r>
            <a:r>
              <a:rPr lang="en-US" sz="2500" dirty="0" err="1">
                <a:latin typeface="Times New Roman" panose="02020603050405020304" pitchFamily="18" charset="0"/>
                <a:cs typeface="Times New Roman" panose="02020603050405020304" pitchFamily="18" charset="0"/>
              </a:rPr>
              <a:t>tế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a:solidFill>
                  <a:schemeClr val="accent1"/>
                </a:solidFill>
                <a:latin typeface="Times New Roman" panose="02020603050405020304" pitchFamily="18" charset="0"/>
                <a:cs typeface="Times New Roman" panose="02020603050405020304" pitchFamily="18" charset="0"/>
              </a:rPr>
              <a:t>(NQ 86)</a:t>
            </a:r>
          </a:p>
          <a:p>
            <a:pPr algn="just">
              <a:lnSpc>
                <a:spcPct val="110000"/>
              </a:lnSpc>
              <a:buFontTx/>
              <a:buChar char="-"/>
            </a:pPr>
            <a:r>
              <a:rPr lang="en-US" sz="2500" dirty="0" err="1">
                <a:latin typeface="Times New Roman" panose="02020603050405020304" pitchFamily="18" charset="0"/>
                <a:cs typeface="Times New Roman" panose="02020603050405020304" pitchFamily="18" charset="0"/>
              </a:rPr>
              <a:t>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thống</a:t>
            </a:r>
            <a:r>
              <a:rPr lang="en-US" sz="2500" dirty="0">
                <a:latin typeface="Times New Roman" panose="02020603050405020304" pitchFamily="18" charset="0"/>
                <a:cs typeface="Times New Roman" panose="02020603050405020304" pitchFamily="18" charset="0"/>
              </a:rPr>
              <a:t> y </a:t>
            </a:r>
            <a:r>
              <a:rPr lang="en-US" sz="2500" dirty="0" err="1">
                <a:latin typeface="Times New Roman" panose="02020603050405020304" pitchFamily="18" charset="0"/>
                <a:cs typeface="Times New Roman" panose="02020603050405020304" pitchFamily="18" charset="0"/>
              </a:rPr>
              <a:t>tế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p>
          <a:p>
            <a:pPr algn="just">
              <a:lnSpc>
                <a:spcPct val="110000"/>
              </a:lnSpc>
              <a:buFontTx/>
              <a:buChar char="-"/>
            </a:pP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hội</a:t>
            </a:r>
            <a:r>
              <a:rPr lang="en-US" sz="2500" dirty="0">
                <a:latin typeface="Times New Roman" panose="02020603050405020304" pitchFamily="18" charset="0"/>
                <a:cs typeface="Times New Roman" panose="02020603050405020304" pitchFamily="18" charset="0"/>
              </a:rPr>
              <a:t> …</a:t>
            </a:r>
          </a:p>
          <a:p>
            <a:pPr algn="just">
              <a:lnSpc>
                <a:spcPct val="110000"/>
              </a:lnSpc>
              <a:buFont typeface="Wingdings" panose="05000000000000000000" pitchFamily="2" charset="2"/>
              <a:buChar char="à"/>
            </a:pP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kịp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khai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xin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a:t>
            </a:r>
          </a:p>
          <a:p>
            <a:pPr marL="0" indent="0" algn="just">
              <a:lnSpc>
                <a:spcPct val="110000"/>
              </a:lnSpc>
              <a:buNone/>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Phân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BV </a:t>
            </a:r>
            <a:r>
              <a:rPr lang="en-US" sz="2500" dirty="0" err="1">
                <a:latin typeface="Times New Roman" panose="02020603050405020304" pitchFamily="18" charset="0"/>
                <a:cs typeface="Times New Roman" panose="02020603050405020304" pitchFamily="18" charset="0"/>
              </a:rPr>
              <a:t>chuyên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a:t>
            </a:r>
            <a:r>
              <a:rPr lang="es-ES" sz="2500" dirty="0">
                <a:latin typeface="Times New Roman" panose="02020603050405020304" pitchFamily="18" charset="0"/>
                <a:cs typeface="Times New Roman" panose="02020603050405020304" pitchFamily="18" charset="0"/>
              </a:rPr>
              <a:t>COVID-19, </a:t>
            </a:r>
            <a:r>
              <a:rPr lang="es-ES" sz="2500" dirty="0" err="1">
                <a:latin typeface="Times New Roman" panose="02020603050405020304" pitchFamily="18" charset="0"/>
                <a:cs typeface="Times New Roman" panose="02020603050405020304" pitchFamily="18" charset="0"/>
              </a:rPr>
              <a:t>giao</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nhiệm</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vụ</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cho</a:t>
            </a:r>
            <a:r>
              <a:rPr lang="es-E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sẵn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thiểu</a:t>
            </a:r>
            <a:r>
              <a:rPr lang="en-US" sz="2500" dirty="0">
                <a:latin typeface="Times New Roman" panose="02020603050405020304" pitchFamily="18" charset="0"/>
                <a:cs typeface="Times New Roman" panose="02020603050405020304" pitchFamily="18" charset="0"/>
              </a:rPr>
              <a:t> 40% GB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quản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COVID-19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a:solidFill>
                  <a:schemeClr val="accent1"/>
                </a:solidFill>
                <a:latin typeface="Times New Roman" panose="02020603050405020304" pitchFamily="18" charset="0"/>
                <a:cs typeface="Times New Roman" panose="02020603050405020304" pitchFamily="18" charset="0"/>
              </a:rPr>
              <a:t>(CV </a:t>
            </a:r>
            <a:r>
              <a:rPr lang="en-US" sz="2400" dirty="0">
                <a:solidFill>
                  <a:schemeClr val="accent1"/>
                </a:solidFill>
                <a:latin typeface="Times New Roman" panose="02020603050405020304" pitchFamily="18" charset="0"/>
                <a:cs typeface="Times New Roman" panose="02020603050405020304" pitchFamily="18" charset="0"/>
              </a:rPr>
              <a:t>6589 /BYT-KCB </a:t>
            </a:r>
            <a:r>
              <a:rPr lang="en-US" sz="2500" dirty="0" err="1">
                <a:solidFill>
                  <a:schemeClr val="accent1"/>
                </a:solidFill>
                <a:latin typeface="Times New Roman" panose="02020603050405020304" pitchFamily="18" charset="0"/>
                <a:cs typeface="Times New Roman" panose="02020603050405020304" pitchFamily="18" charset="0"/>
              </a:rPr>
              <a:t>ngày</a:t>
            </a:r>
            <a:r>
              <a:rPr lang="en-US" sz="2500" dirty="0">
                <a:solidFill>
                  <a:schemeClr val="accent1"/>
                </a:solidFill>
                <a:latin typeface="Times New Roman" panose="02020603050405020304" pitchFamily="18" charset="0"/>
                <a:cs typeface="Times New Roman" panose="02020603050405020304" pitchFamily="18" charset="0"/>
              </a:rPr>
              <a:t> 13/8/2021).</a:t>
            </a:r>
            <a:endParaRPr lang="x-none" sz="2500" dirty="0">
              <a:solidFill>
                <a:schemeClr val="accent1"/>
              </a:solidFill>
              <a:latin typeface="Times New Roman" panose="02020603050405020304" pitchFamily="18" charset="0"/>
              <a:cs typeface="Times New Roman" panose="02020603050405020304" pitchFamily="18" charset="0"/>
            </a:endParaRPr>
          </a:p>
          <a:p>
            <a:pPr marL="0" indent="0" algn="just">
              <a:lnSpc>
                <a:spcPct val="110000"/>
              </a:lnSpc>
              <a:buNone/>
            </a:pPr>
            <a:endParaRPr lang="en-US" sz="25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5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5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5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500" dirty="0">
              <a:latin typeface="Times New Roman" panose="02020603050405020304" pitchFamily="18" charset="0"/>
              <a:cs typeface="Times New Roman" panose="02020603050405020304" pitchFamily="18" charset="0"/>
            </a:endParaRPr>
          </a:p>
          <a:p>
            <a:pPr marL="0" indent="0">
              <a:lnSpc>
                <a:spcPct val="110000"/>
              </a:lnSpc>
              <a:buNone/>
            </a:pPr>
            <a:endParaRPr lang="en-US" sz="25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5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5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123446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sz="2800" b="1" dirty="0">
                <a:solidFill>
                  <a:schemeClr val="accent6"/>
                </a:solidFill>
              </a:rPr>
              <a:t>QĐ </a:t>
            </a:r>
            <a:r>
              <a:rPr lang="en-US" sz="2800" b="1" dirty="0" err="1">
                <a:solidFill>
                  <a:schemeClr val="accent6"/>
                </a:solidFill>
              </a:rPr>
              <a:t>thành</a:t>
            </a:r>
            <a:r>
              <a:rPr lang="en-US" sz="2800" b="1" dirty="0">
                <a:solidFill>
                  <a:schemeClr val="accent6"/>
                </a:solidFill>
              </a:rPr>
              <a:t> </a:t>
            </a:r>
            <a:r>
              <a:rPr lang="en-US" sz="2800" b="1" dirty="0" err="1">
                <a:solidFill>
                  <a:schemeClr val="accent6"/>
                </a:solidFill>
              </a:rPr>
              <a:t>lập</a:t>
            </a:r>
            <a:r>
              <a:rPr lang="en-US" sz="2800" b="1" dirty="0">
                <a:solidFill>
                  <a:schemeClr val="accent6"/>
                </a:solidFill>
              </a:rPr>
              <a:t> </a:t>
            </a:r>
            <a:r>
              <a:rPr lang="en-US" sz="2800" b="1" dirty="0" err="1">
                <a:solidFill>
                  <a:schemeClr val="accent6"/>
                </a:solidFill>
              </a:rPr>
              <a:t>cơ</a:t>
            </a:r>
            <a:r>
              <a:rPr lang="en-US" sz="2800" b="1" dirty="0">
                <a:solidFill>
                  <a:schemeClr val="accent6"/>
                </a:solidFill>
              </a:rPr>
              <a:t> </a:t>
            </a:r>
            <a:r>
              <a:rPr lang="en-US" sz="2800" b="1" dirty="0" err="1">
                <a:solidFill>
                  <a:schemeClr val="accent6"/>
                </a:solidFill>
              </a:rPr>
              <a:t>sở</a:t>
            </a:r>
            <a:r>
              <a:rPr lang="en-US" sz="2800" b="1" dirty="0">
                <a:solidFill>
                  <a:schemeClr val="accent6"/>
                </a:solidFill>
              </a:rPr>
              <a:t> </a:t>
            </a:r>
            <a:r>
              <a:rPr lang="en-US" sz="2800" b="1" dirty="0" err="1">
                <a:solidFill>
                  <a:schemeClr val="accent6"/>
                </a:solidFill>
              </a:rPr>
              <a:t>điều</a:t>
            </a:r>
            <a:r>
              <a:rPr lang="en-US" sz="2800" b="1" dirty="0">
                <a:solidFill>
                  <a:schemeClr val="accent6"/>
                </a:solidFill>
              </a:rPr>
              <a:t> </a:t>
            </a:r>
            <a:r>
              <a:rPr lang="en-US" sz="2800" b="1" dirty="0" err="1">
                <a:solidFill>
                  <a:schemeClr val="accent6"/>
                </a:solidFill>
              </a:rPr>
              <a:t>trị</a:t>
            </a:r>
            <a:r>
              <a:rPr lang="en-US" sz="2800" b="1" dirty="0">
                <a:solidFill>
                  <a:schemeClr val="accent6"/>
                </a:solidFill>
              </a:rPr>
              <a:t> COVID-19 (NQ 86)</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pPr algn="just">
              <a:lnSpc>
                <a:spcPct val="110000"/>
              </a:lnSpc>
              <a:buAutoNum type="arabicPeriod"/>
            </a:pP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Y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ban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tỉnh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tiễn</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sym typeface="Wingdings" panose="05000000000000000000" pitchFamily="2" charset="2"/>
              </a:rPr>
              <a:t> QĐ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nhiễm</a:t>
            </a:r>
            <a:r>
              <a:rPr lang="en-US" sz="2600" dirty="0">
                <a:latin typeface="Times New Roman" panose="02020603050405020304" pitchFamily="18" charset="0"/>
                <a:cs typeface="Times New Roman" panose="02020603050405020304" pitchFamily="18" charset="0"/>
              </a:rPr>
              <a:t> COVID-19. </a:t>
            </a: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algn="just">
              <a:lnSpc>
                <a:spcPct val="110000"/>
              </a:lnSpc>
              <a:buAutoNum type="arabicPeriod"/>
            </a:pP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nhiễm</a:t>
            </a:r>
            <a:r>
              <a:rPr lang="en-US" sz="2600" dirty="0">
                <a:latin typeface="Times New Roman" panose="02020603050405020304" pitchFamily="18" charset="0"/>
                <a:cs typeface="Times New Roman" panose="02020603050405020304" pitchFamily="18" charset="0"/>
              </a:rPr>
              <a:t> COVID-19 </a:t>
            </a:r>
            <a:r>
              <a:rPr lang="en-US" sz="2600" dirty="0" err="1">
                <a:latin typeface="Times New Roman" panose="02020603050405020304" pitchFamily="18" charset="0"/>
                <a:cs typeface="Times New Roman" panose="02020603050405020304" pitchFamily="18" charset="0"/>
              </a:rPr>
              <a:t>đồng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a:t>
            </a:r>
          </a:p>
          <a:p>
            <a:pPr algn="just">
              <a:lnSpc>
                <a:spcPct val="110000"/>
              </a:lnSpc>
              <a:buFont typeface="Wingdings" panose="05000000000000000000" pitchFamily="2" charset="2"/>
              <a:buChar char="à"/>
            </a:pPr>
            <a:endParaRPr lang="en-US" sz="26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600" dirty="0">
              <a:latin typeface="Times New Roman" panose="02020603050405020304" pitchFamily="18" charset="0"/>
              <a:cs typeface="Times New Roman" panose="02020603050405020304" pitchFamily="18" charset="0"/>
            </a:endParaRPr>
          </a:p>
          <a:p>
            <a:pPr marL="0"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6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155035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b="1" dirty="0">
                <a:solidFill>
                  <a:schemeClr val="accent6"/>
                </a:solidFill>
              </a:rPr>
              <a:t>Thanh </a:t>
            </a:r>
            <a:r>
              <a:rPr lang="en-US" b="1" dirty="0" err="1">
                <a:solidFill>
                  <a:schemeClr val="accent6"/>
                </a:solidFill>
              </a:rPr>
              <a:t>toán</a:t>
            </a:r>
            <a:r>
              <a:rPr lang="en-US" b="1" dirty="0">
                <a:solidFill>
                  <a:schemeClr val="accent6"/>
                </a:solidFill>
              </a:rPr>
              <a:t> chi </a:t>
            </a:r>
            <a:r>
              <a:rPr lang="en-US" b="1" dirty="0" err="1">
                <a:solidFill>
                  <a:schemeClr val="accent6"/>
                </a:solidFill>
              </a:rPr>
              <a:t>phí</a:t>
            </a:r>
            <a:r>
              <a:rPr lang="en-US" b="1" dirty="0">
                <a:solidFill>
                  <a:schemeClr val="accent6"/>
                </a:solidFill>
              </a:rPr>
              <a:t> KCB (NQ 86) </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r>
              <a:rPr lang="en-US" sz="2600" dirty="0" err="1"/>
              <a:t>Việc</a:t>
            </a:r>
            <a:r>
              <a:rPr lang="en-US" sz="2600" dirty="0"/>
              <a:t> </a:t>
            </a:r>
            <a:r>
              <a:rPr lang="en-US" sz="2600" dirty="0" err="1"/>
              <a:t>thanh</a:t>
            </a:r>
            <a:r>
              <a:rPr lang="en-US" sz="2600" dirty="0"/>
              <a:t> </a:t>
            </a:r>
            <a:r>
              <a:rPr lang="en-US" sz="2600" dirty="0" err="1"/>
              <a:t>toán</a:t>
            </a:r>
            <a:r>
              <a:rPr lang="en-US" sz="2600" dirty="0"/>
              <a:t> chi </a:t>
            </a:r>
            <a:r>
              <a:rPr lang="en-US" sz="2600" dirty="0" err="1"/>
              <a:t>phí</a:t>
            </a:r>
            <a:r>
              <a:rPr lang="en-US" sz="2600" dirty="0"/>
              <a:t> </a:t>
            </a:r>
            <a:r>
              <a:rPr lang="en-US" sz="2600" dirty="0" err="1"/>
              <a:t>khám</a:t>
            </a:r>
            <a:r>
              <a:rPr lang="en-US" sz="2600" dirty="0"/>
              <a:t> </a:t>
            </a:r>
            <a:r>
              <a:rPr lang="en-US" sz="2600" dirty="0" err="1"/>
              <a:t>bệnh</a:t>
            </a:r>
            <a:r>
              <a:rPr lang="en-US" sz="2600" dirty="0"/>
              <a:t>, </a:t>
            </a:r>
            <a:r>
              <a:rPr lang="en-US" sz="2600" dirty="0" err="1"/>
              <a:t>chữa</a:t>
            </a:r>
            <a:r>
              <a:rPr lang="en-US" sz="2600" dirty="0"/>
              <a:t> </a:t>
            </a:r>
            <a:r>
              <a:rPr lang="en-US" sz="2600" dirty="0" err="1"/>
              <a:t>bệnh</a:t>
            </a:r>
            <a:r>
              <a:rPr lang="en-US" sz="2600" dirty="0"/>
              <a:t> </a:t>
            </a:r>
            <a:r>
              <a:rPr lang="en-US" sz="2600" dirty="0" err="1"/>
              <a:t>cho</a:t>
            </a:r>
            <a:r>
              <a:rPr lang="en-US" sz="2600" dirty="0"/>
              <a:t> </a:t>
            </a:r>
            <a:r>
              <a:rPr lang="en-US" sz="2600" dirty="0" err="1"/>
              <a:t>bệnh</a:t>
            </a:r>
            <a:r>
              <a:rPr lang="en-US" sz="2600" dirty="0"/>
              <a:t> </a:t>
            </a:r>
            <a:r>
              <a:rPr lang="en-US" sz="2600" dirty="0" err="1"/>
              <a:t>nhân</a:t>
            </a:r>
            <a:r>
              <a:rPr lang="en-US" sz="2600" dirty="0"/>
              <a:t> COVID-19 </a:t>
            </a:r>
            <a:r>
              <a:rPr lang="en-US" sz="2600" dirty="0" err="1"/>
              <a:t>tại</a:t>
            </a:r>
            <a:r>
              <a:rPr lang="en-US" sz="2600" dirty="0"/>
              <a:t> </a:t>
            </a:r>
            <a:r>
              <a:rPr lang="en-US" sz="2600" dirty="0" err="1"/>
              <a:t>các</a:t>
            </a:r>
            <a:r>
              <a:rPr lang="en-US" sz="2600" dirty="0"/>
              <a:t> </a:t>
            </a:r>
            <a:r>
              <a:rPr lang="en-US" sz="2600" dirty="0" err="1"/>
              <a:t>cơ</a:t>
            </a:r>
            <a:r>
              <a:rPr lang="en-US" sz="2600" dirty="0"/>
              <a:t> </a:t>
            </a:r>
            <a:r>
              <a:rPr lang="en-US" sz="2600" dirty="0" err="1"/>
              <a:t>sở</a:t>
            </a:r>
            <a:r>
              <a:rPr lang="en-US" sz="2600" dirty="0"/>
              <a:t> </a:t>
            </a:r>
            <a:r>
              <a:rPr lang="en-US" sz="2600" dirty="0" err="1"/>
              <a:t>thu</a:t>
            </a:r>
            <a:r>
              <a:rPr lang="en-US" sz="2600" dirty="0"/>
              <a:t> dung, </a:t>
            </a:r>
            <a:r>
              <a:rPr lang="en-US" sz="2600" dirty="0" err="1"/>
              <a:t>điều</a:t>
            </a:r>
            <a:r>
              <a:rPr lang="en-US" sz="2600" dirty="0"/>
              <a:t> </a:t>
            </a:r>
            <a:r>
              <a:rPr lang="en-US" sz="2600" dirty="0" err="1"/>
              <a:t>trị</a:t>
            </a:r>
            <a:r>
              <a:rPr lang="en-US" sz="2600" dirty="0"/>
              <a:t> COVID-19 do </a:t>
            </a:r>
            <a:r>
              <a:rPr lang="en-US" sz="2600" dirty="0" err="1"/>
              <a:t>ngân</a:t>
            </a:r>
            <a:r>
              <a:rPr lang="en-US" sz="2600" dirty="0"/>
              <a:t> </a:t>
            </a:r>
            <a:r>
              <a:rPr lang="en-US" sz="2600" dirty="0" err="1"/>
              <a:t>sách</a:t>
            </a:r>
            <a:r>
              <a:rPr lang="en-US" sz="2600" dirty="0"/>
              <a:t> </a:t>
            </a:r>
            <a:r>
              <a:rPr lang="en-US" sz="2600" dirty="0" err="1"/>
              <a:t>nhà</a:t>
            </a:r>
            <a:r>
              <a:rPr lang="en-US" sz="2600" dirty="0"/>
              <a:t> </a:t>
            </a:r>
            <a:r>
              <a:rPr lang="en-US" sz="2600" dirty="0" err="1"/>
              <a:t>nước</a:t>
            </a:r>
            <a:r>
              <a:rPr lang="en-US" sz="2600" dirty="0"/>
              <a:t> </a:t>
            </a:r>
            <a:r>
              <a:rPr lang="en-US" sz="2600" dirty="0" err="1"/>
              <a:t>bảo</a:t>
            </a:r>
            <a:r>
              <a:rPr lang="en-US" sz="2600" dirty="0"/>
              <a:t> </a:t>
            </a:r>
            <a:r>
              <a:rPr lang="en-US" sz="2600" dirty="0" err="1"/>
              <a:t>đảm</a:t>
            </a:r>
            <a:r>
              <a:rPr lang="en-US" sz="2600" dirty="0"/>
              <a:t> </a:t>
            </a:r>
            <a:r>
              <a:rPr lang="en-US" sz="2600" dirty="0" err="1"/>
              <a:t>theo</a:t>
            </a:r>
            <a:r>
              <a:rPr lang="en-US" sz="2600" dirty="0"/>
              <a:t> chi </a:t>
            </a:r>
            <a:r>
              <a:rPr lang="en-US" sz="2600" dirty="0" err="1"/>
              <a:t>phí</a:t>
            </a:r>
            <a:r>
              <a:rPr lang="en-US" sz="2600" dirty="0"/>
              <a:t> </a:t>
            </a:r>
            <a:r>
              <a:rPr lang="en-US" sz="2600" dirty="0" err="1"/>
              <a:t>thực</a:t>
            </a:r>
            <a:r>
              <a:rPr lang="en-US" sz="2600" dirty="0"/>
              <a:t> </a:t>
            </a:r>
            <a:r>
              <a:rPr lang="en-US" sz="2600" dirty="0" err="1"/>
              <a:t>tế</a:t>
            </a:r>
            <a:r>
              <a:rPr lang="en-US" sz="2600" dirty="0"/>
              <a:t>; </a:t>
            </a:r>
          </a:p>
          <a:p>
            <a:endParaRPr lang="en-US" sz="2600" dirty="0"/>
          </a:p>
          <a:p>
            <a:r>
              <a:rPr lang="en-US" sz="2600" dirty="0"/>
              <a:t>Chi </a:t>
            </a:r>
            <a:r>
              <a:rPr lang="en-US" sz="2600" dirty="0" err="1"/>
              <a:t>phí</a:t>
            </a:r>
            <a:r>
              <a:rPr lang="en-US" sz="2600" dirty="0"/>
              <a:t> </a:t>
            </a:r>
            <a:r>
              <a:rPr lang="en-US" sz="2600" dirty="0" err="1"/>
              <a:t>điều</a:t>
            </a:r>
            <a:r>
              <a:rPr lang="en-US" sz="2600" dirty="0"/>
              <a:t> </a:t>
            </a:r>
            <a:r>
              <a:rPr lang="en-US" sz="2600" dirty="0" err="1"/>
              <a:t>trị</a:t>
            </a:r>
            <a:r>
              <a:rPr lang="en-US" sz="2600" dirty="0"/>
              <a:t> </a:t>
            </a:r>
            <a:r>
              <a:rPr lang="en-US" sz="2600" dirty="0" err="1"/>
              <a:t>các</a:t>
            </a:r>
            <a:r>
              <a:rPr lang="en-US" sz="2600" dirty="0"/>
              <a:t> </a:t>
            </a:r>
            <a:r>
              <a:rPr lang="en-US" sz="2600" dirty="0" err="1"/>
              <a:t>bệnh</a:t>
            </a:r>
            <a:r>
              <a:rPr lang="en-US" sz="2600" dirty="0"/>
              <a:t> </a:t>
            </a:r>
            <a:r>
              <a:rPr lang="en-US" sz="2600" dirty="0" err="1"/>
              <a:t>khác</a:t>
            </a:r>
            <a:r>
              <a:rPr lang="en-US" sz="2600" dirty="0"/>
              <a:t> </a:t>
            </a:r>
            <a:r>
              <a:rPr lang="en-US" sz="2600" dirty="0" err="1"/>
              <a:t>trong</a:t>
            </a:r>
            <a:r>
              <a:rPr lang="en-US" sz="2600" dirty="0"/>
              <a:t> </a:t>
            </a:r>
            <a:r>
              <a:rPr lang="en-US" sz="2600" dirty="0" err="1"/>
              <a:t>quá</a:t>
            </a:r>
            <a:r>
              <a:rPr lang="en-US" sz="2600" dirty="0"/>
              <a:t> </a:t>
            </a:r>
            <a:r>
              <a:rPr lang="en-US" sz="2600" dirty="0" err="1"/>
              <a:t>trình</a:t>
            </a:r>
            <a:r>
              <a:rPr lang="en-US" sz="2600" dirty="0"/>
              <a:t> </a:t>
            </a:r>
            <a:r>
              <a:rPr lang="en-US" sz="2600" dirty="0" err="1"/>
              <a:t>điều</a:t>
            </a:r>
            <a:r>
              <a:rPr lang="en-US" sz="2600" dirty="0"/>
              <a:t> </a:t>
            </a:r>
            <a:r>
              <a:rPr lang="en-US" sz="2600" dirty="0" err="1"/>
              <a:t>trị</a:t>
            </a:r>
            <a:r>
              <a:rPr lang="en-US" sz="2600" dirty="0"/>
              <a:t> COVID-19 </a:t>
            </a:r>
            <a:r>
              <a:rPr lang="en-US" sz="2600" dirty="0" err="1"/>
              <a:t>thực</a:t>
            </a:r>
            <a:r>
              <a:rPr lang="en-US" sz="2600" dirty="0"/>
              <a:t> </a:t>
            </a:r>
            <a:r>
              <a:rPr lang="en-US" sz="2600" dirty="0" err="1"/>
              <a:t>hiện</a:t>
            </a:r>
            <a:r>
              <a:rPr lang="en-US" sz="2600" dirty="0"/>
              <a:t> </a:t>
            </a:r>
            <a:r>
              <a:rPr lang="en-US" sz="2600" dirty="0" err="1"/>
              <a:t>theo</a:t>
            </a:r>
            <a:r>
              <a:rPr lang="en-US" sz="2600" dirty="0"/>
              <a:t> </a:t>
            </a:r>
            <a:r>
              <a:rPr lang="en-US" sz="2600" dirty="0" err="1"/>
              <a:t>quy</a:t>
            </a:r>
            <a:r>
              <a:rPr lang="en-US" sz="2600" dirty="0"/>
              <a:t> </a:t>
            </a:r>
            <a:r>
              <a:rPr lang="en-US" sz="2600" dirty="0" err="1"/>
              <a:t>định</a:t>
            </a:r>
            <a:r>
              <a:rPr lang="en-US" sz="2600" dirty="0"/>
              <a:t> </a:t>
            </a:r>
            <a:r>
              <a:rPr lang="en-US" sz="2600" dirty="0" err="1"/>
              <a:t>của</a:t>
            </a:r>
            <a:r>
              <a:rPr lang="en-US" sz="2600" dirty="0"/>
              <a:t> </a:t>
            </a:r>
            <a:r>
              <a:rPr lang="en-US" sz="2600" dirty="0" err="1"/>
              <a:t>pháp</a:t>
            </a:r>
            <a:r>
              <a:rPr lang="en-US" sz="2600" dirty="0"/>
              <a:t> </a:t>
            </a:r>
            <a:r>
              <a:rPr lang="en-US" sz="2600" dirty="0" err="1"/>
              <a:t>luật</a:t>
            </a:r>
            <a:r>
              <a:rPr lang="en-US" sz="2600" dirty="0"/>
              <a:t> </a:t>
            </a:r>
            <a:r>
              <a:rPr lang="en-US" sz="2600" dirty="0" err="1"/>
              <a:t>về</a:t>
            </a:r>
            <a:r>
              <a:rPr lang="en-US" sz="2600" dirty="0"/>
              <a:t> </a:t>
            </a:r>
            <a:r>
              <a:rPr lang="en-US" sz="2600" dirty="0" err="1"/>
              <a:t>bảo</a:t>
            </a:r>
            <a:r>
              <a:rPr lang="en-US" sz="2600" dirty="0"/>
              <a:t> </a:t>
            </a:r>
            <a:r>
              <a:rPr lang="en-US" sz="2600" dirty="0" err="1"/>
              <a:t>hiểm</a:t>
            </a:r>
            <a:r>
              <a:rPr lang="en-US" sz="2600" dirty="0"/>
              <a:t> y </a:t>
            </a:r>
            <a:r>
              <a:rPr lang="en-US" sz="2600" dirty="0" err="1"/>
              <a:t>tế</a:t>
            </a:r>
            <a:r>
              <a:rPr lang="en-US" sz="2600" dirty="0"/>
              <a:t>, </a:t>
            </a:r>
            <a:r>
              <a:rPr lang="en-US" sz="2600" dirty="0" err="1"/>
              <a:t>khám</a:t>
            </a:r>
            <a:r>
              <a:rPr lang="en-US" sz="2600" dirty="0"/>
              <a:t> </a:t>
            </a:r>
            <a:r>
              <a:rPr lang="en-US" sz="2600" dirty="0" err="1"/>
              <a:t>bệnh</a:t>
            </a:r>
            <a:r>
              <a:rPr lang="en-US" sz="2600" dirty="0"/>
              <a:t>, </a:t>
            </a:r>
            <a:r>
              <a:rPr lang="en-US" sz="2600" dirty="0" err="1"/>
              <a:t>chữa</a:t>
            </a:r>
            <a:r>
              <a:rPr lang="en-US" sz="2600" dirty="0"/>
              <a:t> </a:t>
            </a:r>
            <a:r>
              <a:rPr lang="en-US" sz="2600" dirty="0" err="1"/>
              <a:t>bệnh</a:t>
            </a:r>
            <a:r>
              <a:rPr lang="en-US" sz="2600" dirty="0"/>
              <a:t>.</a:t>
            </a:r>
          </a:p>
          <a:p>
            <a:endParaRPr lang="en-US" sz="2600" dirty="0"/>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à"/>
            </a:pPr>
            <a:endParaRPr lang="en-US" sz="26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600" dirty="0">
              <a:latin typeface="Times New Roman" panose="02020603050405020304" pitchFamily="18" charset="0"/>
              <a:cs typeface="Times New Roman" panose="02020603050405020304" pitchFamily="18" charset="0"/>
            </a:endParaRPr>
          </a:p>
          <a:p>
            <a:pPr marL="0"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6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310884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E9FA-8368-8943-AB02-36E7A07E6BE6}"/>
              </a:ext>
            </a:extLst>
          </p:cNvPr>
          <p:cNvSpPr>
            <a:spLocks noGrp="1"/>
          </p:cNvSpPr>
          <p:nvPr>
            <p:ph type="title"/>
          </p:nvPr>
        </p:nvSpPr>
        <p:spPr>
          <a:xfrm>
            <a:off x="0" y="0"/>
            <a:ext cx="9144000" cy="1143000"/>
          </a:xfrm>
        </p:spPr>
        <p:txBody>
          <a:bodyPr/>
          <a:lstStyle/>
          <a:p>
            <a:r>
              <a:rPr lang="x-none" b="1" dirty="0">
                <a:solidFill>
                  <a:srgbClr val="C00000"/>
                </a:solidFill>
              </a:rPr>
              <a:t>Thực hiện BP giảm tử vong (CĐ 1168/CĐ-BYT)</a:t>
            </a:r>
            <a:endParaRPr lang="x-none" dirty="0"/>
          </a:p>
        </p:txBody>
      </p:sp>
      <p:sp>
        <p:nvSpPr>
          <p:cNvPr id="3" name="Content Placeholder 2">
            <a:extLst>
              <a:ext uri="{FF2B5EF4-FFF2-40B4-BE49-F238E27FC236}">
                <a16:creationId xmlns:a16="http://schemas.microsoft.com/office/drawing/2014/main" id="{826B3661-AB73-6C45-83A5-C62AB847DC74}"/>
              </a:ext>
            </a:extLst>
          </p:cNvPr>
          <p:cNvSpPr>
            <a:spLocks noGrp="1"/>
          </p:cNvSpPr>
          <p:nvPr>
            <p:ph idx="1"/>
          </p:nvPr>
        </p:nvSpPr>
        <p:spPr>
          <a:xfrm>
            <a:off x="381000" y="1184031"/>
            <a:ext cx="8229600" cy="5105400"/>
          </a:xfrm>
        </p:spPr>
        <p:txBody>
          <a:bodyPr/>
          <a:lstStyle/>
          <a:p>
            <a:pPr>
              <a:buFont typeface="Arial" panose="020B0604020202020204" pitchFamily="34" charset="0"/>
              <a:buChar char="•"/>
            </a:pPr>
            <a:r>
              <a:rPr lang="vi-VN" sz="2600" dirty="0">
                <a:latin typeface="+mj-lt"/>
                <a:cs typeface="Times New Roman" panose="02020603050405020304" pitchFamily="18" charset="0"/>
              </a:rPr>
              <a:t>Chuẩn bị các phương án cao nhất có thể cho điều trị, bảo đảm đầy đủ oxy, máy thở, giường cấp cứu và các vật tư, TTBị cần thiết khác trong thời gian sớm nhất</a:t>
            </a:r>
            <a:r>
              <a:rPr lang="x-none" sz="2600" dirty="0">
                <a:latin typeface="+mj-lt"/>
                <a:cs typeface="Times New Roman" panose="02020603050405020304" pitchFamily="18" charset="0"/>
              </a:rPr>
              <a:t>.</a:t>
            </a:r>
          </a:p>
          <a:p>
            <a:r>
              <a:rPr lang="vi-VN" sz="2600" dirty="0">
                <a:latin typeface="+mj-lt"/>
                <a:cs typeface="Times New Roman" panose="02020603050405020304" pitchFamily="18" charset="0"/>
              </a:rPr>
              <a:t>Thiết lập và chuẩn bị sẵn sàng đưa vào sử dụng nhanh nhất các cơ sở thu dung, điều trị theo mô hình tháp 3 tầng của Bộ Y tế.</a:t>
            </a:r>
          </a:p>
          <a:p>
            <a:r>
              <a:rPr lang="vi-VN" sz="2200" dirty="0">
                <a:latin typeface="+mj-lt"/>
              </a:rPr>
              <a:t>Các địa phương có số BN và nhu cầu điều trị tăng cao:</a:t>
            </a:r>
            <a:endParaRPr lang="x-none" sz="2200" dirty="0">
              <a:latin typeface="+mj-lt"/>
            </a:endParaRPr>
          </a:p>
          <a:p>
            <a:pPr lvl="1"/>
            <a:r>
              <a:rPr lang="vi-VN" sz="2200" dirty="0">
                <a:latin typeface="+mj-lt"/>
              </a:rPr>
              <a:t>COVID-19 không có triệu chứng: xuất viện vào ngày thứ 7 khi XN RT-PCR âm tính hoặc có hoặc tải lượng vi rút thấp (giá trị CT ≥ 30) và tiếp tục theo dõi, giám sát y tế tại nhà, nơi lưu trú.</a:t>
            </a:r>
            <a:endParaRPr lang="x-none" sz="2200" dirty="0">
              <a:latin typeface="+mj-lt"/>
            </a:endParaRPr>
          </a:p>
          <a:p>
            <a:endParaRPr lang="x-none" sz="2600" dirty="0">
              <a:latin typeface="+mj-lt"/>
              <a:cs typeface="Times New Roman" panose="02020603050405020304" pitchFamily="18" charset="0"/>
            </a:endParaRPr>
          </a:p>
          <a:p>
            <a:pPr>
              <a:buAutoNum type="arabicPeriod"/>
            </a:pPr>
            <a:endParaRPr lang="x-none" sz="2600" dirty="0">
              <a:latin typeface="+mj-lt"/>
              <a:cs typeface="Times New Roman" panose="02020603050405020304" pitchFamily="18" charset="0"/>
            </a:endParaRPr>
          </a:p>
          <a:p>
            <a:endParaRPr lang="x-none" sz="2600" dirty="0">
              <a:latin typeface="+mj-lt"/>
              <a:cs typeface="Times New Roman" panose="02020603050405020304" pitchFamily="18" charset="0"/>
            </a:endParaRPr>
          </a:p>
        </p:txBody>
      </p:sp>
    </p:spTree>
    <p:extLst>
      <p:ext uri="{BB962C8B-B14F-4D97-AF65-F5344CB8AC3E}">
        <p14:creationId xmlns:p14="http://schemas.microsoft.com/office/powerpoint/2010/main" val="83321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E9FA-8368-8943-AB02-36E7A07E6BE6}"/>
              </a:ext>
            </a:extLst>
          </p:cNvPr>
          <p:cNvSpPr>
            <a:spLocks noGrp="1"/>
          </p:cNvSpPr>
          <p:nvPr>
            <p:ph type="title"/>
          </p:nvPr>
        </p:nvSpPr>
        <p:spPr/>
        <p:txBody>
          <a:bodyPr/>
          <a:lstStyle/>
          <a:p>
            <a:r>
              <a:rPr lang="x-none" sz="2800" b="1" dirty="0">
                <a:solidFill>
                  <a:srgbClr val="C00000"/>
                </a:solidFill>
              </a:rPr>
              <a:t>Thực hiện BP giảm tử vong (CĐ 1168/CĐ-BYT)</a:t>
            </a:r>
            <a:endParaRPr lang="x-none" sz="2800" dirty="0"/>
          </a:p>
        </p:txBody>
      </p:sp>
      <p:sp>
        <p:nvSpPr>
          <p:cNvPr id="3" name="Content Placeholder 2">
            <a:extLst>
              <a:ext uri="{FF2B5EF4-FFF2-40B4-BE49-F238E27FC236}">
                <a16:creationId xmlns:a16="http://schemas.microsoft.com/office/drawing/2014/main" id="{826B3661-AB73-6C45-83A5-C62AB847DC74}"/>
              </a:ext>
            </a:extLst>
          </p:cNvPr>
          <p:cNvSpPr>
            <a:spLocks noGrp="1"/>
          </p:cNvSpPr>
          <p:nvPr>
            <p:ph idx="1"/>
          </p:nvPr>
        </p:nvSpPr>
        <p:spPr>
          <a:xfrm>
            <a:off x="76200" y="1295400"/>
            <a:ext cx="8839200" cy="4572000"/>
          </a:xfrm>
        </p:spPr>
        <p:txBody>
          <a:bodyPr/>
          <a:lstStyle/>
          <a:p>
            <a:r>
              <a:rPr lang="vi-VN" sz="2400" dirty="0"/>
              <a:t>Đối với ca bệnh phát hiện tại cộng đồng (kết quả XN RT-PCR dương tính với SARS-CoV-2) không có triệu chứng LS, nếu có tải lượng vi rút thấp (giá trị CT ≥ 30): theo dõi y tế tại nhà.</a:t>
            </a:r>
            <a:endParaRPr lang="x-none" sz="2400" dirty="0"/>
          </a:p>
          <a:p>
            <a:r>
              <a:rPr lang="vi-VN" sz="2400" dirty="0"/>
              <a:t>NB đã đủ tiêu chuẩn xuất viện theo quy định của BYT và trong thời gian tự theo dõi tại nhà, nơi lưu trú nếu có tái dương tính thì không cần cách ly điều trị tại cơ sở KCB và không cần thực hiện các biện pháp cách ly, xử lý ổ dịch.</a:t>
            </a:r>
          </a:p>
          <a:p>
            <a:r>
              <a:rPr lang="vi-VN" sz="2400" dirty="0"/>
              <a:t>Được áp dụng cách ly y tế tại nhà đối với các trường hợp nhiễm. Địa phương chịu trách nhiệm tổ chức các tổ công tác y tế, các tổ tư vấn, tổng đài tư vấn để giúp đỡ, chăm sóc người bệnh và kịp thời chuyển đến cơ sở y tế kịp thời khi có dấu hiệu chuyển nặng.</a:t>
            </a:r>
            <a:r>
              <a:rPr lang="x-none" sz="2400" dirty="0"/>
              <a:t> </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28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E9FA-8368-8943-AB02-36E7A07E6BE6}"/>
              </a:ext>
            </a:extLst>
          </p:cNvPr>
          <p:cNvSpPr>
            <a:spLocks noGrp="1"/>
          </p:cNvSpPr>
          <p:nvPr>
            <p:ph type="title"/>
          </p:nvPr>
        </p:nvSpPr>
        <p:spPr>
          <a:xfrm>
            <a:off x="381000" y="0"/>
            <a:ext cx="8610600" cy="1143000"/>
          </a:xfrm>
        </p:spPr>
        <p:txBody>
          <a:bodyPr/>
          <a:lstStyle/>
          <a:p>
            <a:r>
              <a:rPr lang="x-none" sz="3000" b="1" dirty="0">
                <a:solidFill>
                  <a:srgbClr val="C00000"/>
                </a:solidFill>
              </a:rPr>
              <a:t>Thực hiện BP giảm tử vong (CĐ 1168/CĐ-BYT</a:t>
            </a:r>
            <a:endParaRPr lang="x-none" sz="3000" dirty="0"/>
          </a:p>
        </p:txBody>
      </p:sp>
      <p:sp>
        <p:nvSpPr>
          <p:cNvPr id="3" name="Content Placeholder 2">
            <a:extLst>
              <a:ext uri="{FF2B5EF4-FFF2-40B4-BE49-F238E27FC236}">
                <a16:creationId xmlns:a16="http://schemas.microsoft.com/office/drawing/2014/main" id="{826B3661-AB73-6C45-83A5-C62AB847DC74}"/>
              </a:ext>
            </a:extLst>
          </p:cNvPr>
          <p:cNvSpPr>
            <a:spLocks noGrp="1"/>
          </p:cNvSpPr>
          <p:nvPr>
            <p:ph idx="1"/>
          </p:nvPr>
        </p:nvSpPr>
        <p:spPr>
          <a:xfrm>
            <a:off x="381000" y="1295400"/>
            <a:ext cx="8610600" cy="4876800"/>
          </a:xfrm>
        </p:spPr>
        <p:txBody>
          <a:bodyPr/>
          <a:lstStyle/>
          <a:p>
            <a:r>
              <a:rPr lang="vi-VN" sz="2600" dirty="0"/>
              <a:t>Tăng cường ứng dụng CNTT và tổ chức tốt việc quản lý, điều phối các nguồn lực để kịp thời tiếp nhận, điều trị bệnh nhân; chủ động nhân lực y tế, kể cả huy động lực lượng của các ngành và tư nhân.</a:t>
            </a:r>
            <a:endParaRPr lang="x-none" sz="2600" dirty="0"/>
          </a:p>
          <a:p>
            <a:r>
              <a:rPr lang="vi-VN" sz="2600" dirty="0"/>
              <a:t>Các địa phương chịu trách nhiệm tổ chức công tác KCB bảo đảm chăm sóc y tế cho mỗi người dân khi có nhu cầu ở mọi lúc, mọi nơi. Tổ chức khám, điều trị cho người có bệnh lý nền, người cao tuổi tại nhà và được phép phát thuốc điều trị các bệnh mãn tính trong 3 tháng</a:t>
            </a:r>
            <a:r>
              <a:rPr lang="x-none" sz="2600" dirty="0"/>
              <a:t>.</a:t>
            </a:r>
            <a:endParaRPr lang="x-none"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628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sz="2800" b="1" dirty="0" err="1">
                <a:solidFill>
                  <a:schemeClr val="accent6"/>
                </a:solidFill>
              </a:rPr>
              <a:t>Phòng</a:t>
            </a:r>
            <a:r>
              <a:rPr lang="en-US" sz="2800" b="1" dirty="0">
                <a:solidFill>
                  <a:schemeClr val="accent6"/>
                </a:solidFill>
              </a:rPr>
              <a:t> </a:t>
            </a:r>
            <a:r>
              <a:rPr lang="en-US" sz="2800" b="1" dirty="0" err="1">
                <a:solidFill>
                  <a:schemeClr val="accent6"/>
                </a:solidFill>
              </a:rPr>
              <a:t>chống</a:t>
            </a:r>
            <a:r>
              <a:rPr lang="en-US" sz="2800" b="1" dirty="0">
                <a:solidFill>
                  <a:schemeClr val="accent6"/>
                </a:solidFill>
              </a:rPr>
              <a:t> </a:t>
            </a:r>
            <a:r>
              <a:rPr lang="en-US" sz="2800" b="1" dirty="0" err="1">
                <a:solidFill>
                  <a:schemeClr val="accent6"/>
                </a:solidFill>
              </a:rPr>
              <a:t>lây</a:t>
            </a:r>
            <a:r>
              <a:rPr lang="en-US" sz="2800" b="1" dirty="0">
                <a:solidFill>
                  <a:schemeClr val="accent6"/>
                </a:solidFill>
              </a:rPr>
              <a:t> </a:t>
            </a:r>
            <a:r>
              <a:rPr lang="en-US" sz="2800" b="1" dirty="0" err="1">
                <a:solidFill>
                  <a:schemeClr val="accent6"/>
                </a:solidFill>
              </a:rPr>
              <a:t>nhiễm</a:t>
            </a:r>
            <a:r>
              <a:rPr lang="en-US" sz="2800" b="1" dirty="0">
                <a:solidFill>
                  <a:schemeClr val="accent6"/>
                </a:solidFill>
              </a:rPr>
              <a:t> </a:t>
            </a:r>
            <a:r>
              <a:rPr lang="en-US" sz="2800" b="1" dirty="0" err="1">
                <a:solidFill>
                  <a:schemeClr val="accent6"/>
                </a:solidFill>
              </a:rPr>
              <a:t>trong</a:t>
            </a:r>
            <a:r>
              <a:rPr lang="en-US" sz="2800" b="1" dirty="0">
                <a:solidFill>
                  <a:schemeClr val="accent6"/>
                </a:solidFill>
              </a:rPr>
              <a:t> </a:t>
            </a:r>
            <a:r>
              <a:rPr lang="en-US" sz="2800" b="1" dirty="0" err="1">
                <a:solidFill>
                  <a:schemeClr val="accent6"/>
                </a:solidFill>
              </a:rPr>
              <a:t>cơ</a:t>
            </a:r>
            <a:r>
              <a:rPr lang="en-US" sz="2800" b="1" dirty="0">
                <a:solidFill>
                  <a:schemeClr val="accent6"/>
                </a:solidFill>
              </a:rPr>
              <a:t> </a:t>
            </a:r>
            <a:r>
              <a:rPr lang="en-US" sz="2800" b="1" dirty="0" err="1">
                <a:solidFill>
                  <a:schemeClr val="accent6"/>
                </a:solidFill>
              </a:rPr>
              <a:t>sở</a:t>
            </a:r>
            <a:r>
              <a:rPr lang="en-US" sz="2800" b="1" dirty="0">
                <a:solidFill>
                  <a:schemeClr val="accent6"/>
                </a:solidFill>
              </a:rPr>
              <a:t> KCB</a:t>
            </a:r>
            <a:br>
              <a:rPr lang="en-US" sz="2800" b="1" dirty="0">
                <a:solidFill>
                  <a:schemeClr val="accent6"/>
                </a:solidFill>
              </a:rPr>
            </a:br>
            <a:r>
              <a:rPr lang="en-US" sz="2800" b="1" dirty="0">
                <a:solidFill>
                  <a:schemeClr val="accent6"/>
                </a:solidFill>
              </a:rPr>
              <a:t>(CV </a:t>
            </a:r>
            <a:r>
              <a:rPr lang="en-US" sz="2800" b="1" dirty="0">
                <a:solidFill>
                  <a:schemeClr val="accent1"/>
                </a:solidFill>
                <a:latin typeface="Times New Roman" panose="02020603050405020304" pitchFamily="18" charset="0"/>
                <a:cs typeface="Times New Roman" panose="02020603050405020304" pitchFamily="18" charset="0"/>
              </a:rPr>
              <a:t>6589 /BYT-KCB </a:t>
            </a:r>
            <a:r>
              <a:rPr lang="en-US" sz="2800" b="1" dirty="0" err="1">
                <a:solidFill>
                  <a:schemeClr val="accent6"/>
                </a:solidFill>
              </a:rPr>
              <a:t>ngày</a:t>
            </a:r>
            <a:r>
              <a:rPr lang="en-US" sz="2800" b="1" dirty="0">
                <a:solidFill>
                  <a:schemeClr val="accent6"/>
                </a:solidFill>
              </a:rPr>
              <a:t> 13/8/2021 </a:t>
            </a:r>
            <a:r>
              <a:rPr lang="en-US" sz="2800" b="1" dirty="0" err="1">
                <a:solidFill>
                  <a:schemeClr val="accent6"/>
                </a:solidFill>
              </a:rPr>
              <a:t>của</a:t>
            </a:r>
            <a:r>
              <a:rPr lang="en-US" sz="2800" b="1" dirty="0">
                <a:solidFill>
                  <a:schemeClr val="accent6"/>
                </a:solidFill>
              </a:rPr>
              <a:t> BYT)</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ra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viện</a:t>
            </a:r>
            <a:r>
              <a:rPr lang="en-US" sz="2200" dirty="0">
                <a:latin typeface="Times New Roman" panose="02020603050405020304" pitchFamily="18" charset="0"/>
                <a:cs typeface="Times New Roman" panose="02020603050405020304" pitchFamily="18" charset="0"/>
              </a:rPr>
              <a:t>.</a:t>
            </a:r>
            <a:endParaRPr lang="x-none"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tắc</a:t>
            </a:r>
            <a:r>
              <a:rPr lang="en-US" sz="2200" dirty="0">
                <a:latin typeface="Times New Roman" panose="02020603050405020304" pitchFamily="18" charset="0"/>
                <a:cs typeface="Times New Roman" panose="02020603050405020304" pitchFamily="18" charset="0"/>
              </a:rPr>
              <a:t> 5K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NVYT, NB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endParaRPr lang="x-none"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nhiễm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khoa </a:t>
            </a:r>
            <a:r>
              <a:rPr lang="en-US" sz="2200" dirty="0" err="1">
                <a:latin typeface="Times New Roman" panose="02020603050405020304" pitchFamily="18" charset="0"/>
                <a:cs typeface="Times New Roman" panose="02020603050405020304" pitchFamily="18" charset="0"/>
              </a:rPr>
              <a:t>lâm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XN SARS-CoV-2 </a:t>
            </a:r>
            <a:r>
              <a:rPr lang="en-US" sz="2200" dirty="0" err="1">
                <a:latin typeface="Times New Roman" panose="02020603050405020304" pitchFamily="18" charset="0"/>
                <a:cs typeface="Times New Roman" panose="02020603050405020304" pitchFamily="18" charset="0"/>
              </a:rPr>
              <a:t>ngẫu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kỳ</a:t>
            </a:r>
            <a:r>
              <a:rPr lang="en-US" sz="2200" dirty="0">
                <a:latin typeface="Times New Roman" panose="02020603050405020304" pitchFamily="18" charset="0"/>
                <a:cs typeface="Times New Roman" panose="02020603050405020304" pitchFamily="18" charset="0"/>
              </a:rPr>
              <a:t> NVYT, NB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BV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Khoa HSTC; Khoa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nhiễm</a:t>
            </a:r>
            <a:r>
              <a:rPr lang="en-US" sz="2200" dirty="0">
                <a:latin typeface="Times New Roman" panose="02020603050405020304" pitchFamily="18" charset="0"/>
                <a:cs typeface="Times New Roman" panose="02020603050405020304" pitchFamily="18" charset="0"/>
              </a:rPr>
              <a:t>.</a:t>
            </a:r>
            <a:endParaRPr lang="x-none"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a:t>
            </a:r>
            <a:endParaRPr lang="x-none"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Bố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khoa </a:t>
            </a:r>
            <a:r>
              <a:rPr lang="en-US" sz="2200" dirty="0" err="1">
                <a:latin typeface="Times New Roman" panose="02020603050405020304" pitchFamily="18" charset="0"/>
                <a:cs typeface="Times New Roman" panose="02020603050405020304" pitchFamily="18" charset="0"/>
              </a:rPr>
              <a:t>lâm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nhiễm</a:t>
            </a:r>
            <a:r>
              <a:rPr lang="en-US" sz="2200" dirty="0">
                <a:latin typeface="Times New Roman" panose="02020603050405020304" pitchFamily="18" charset="0"/>
                <a:cs typeface="Times New Roman" panose="02020603050405020304" pitchFamily="18" charset="0"/>
              </a:rPr>
              <a:t> SARS-CoV-2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NB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trú</a:t>
            </a:r>
            <a:r>
              <a:rPr lang="en-US" sz="2200" dirty="0">
                <a:latin typeface="Times New Roman" panose="02020603050405020304" pitchFamily="18" charset="0"/>
                <a:cs typeface="Times New Roman" panose="02020603050405020304" pitchFamily="18" charset="0"/>
              </a:rPr>
              <a:t>.</a:t>
            </a:r>
            <a:endParaRPr lang="x-none"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nhiễm</a:t>
            </a:r>
            <a:r>
              <a:rPr lang="en-US" sz="2200" dirty="0">
                <a:latin typeface="Times New Roman" panose="02020603050405020304" pitchFamily="18" charset="0"/>
                <a:cs typeface="Times New Roman" panose="02020603050405020304" pitchFamily="18" charset="0"/>
              </a:rPr>
              <a:t> SARS-COV-2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viện</a:t>
            </a:r>
            <a:r>
              <a:rPr lang="en-US" sz="2200" dirty="0">
                <a:latin typeface="Times New Roman" panose="02020603050405020304" pitchFamily="18" charset="0"/>
                <a:cs typeface="Times New Roman" panose="02020603050405020304" pitchFamily="18" charset="0"/>
              </a:rPr>
              <a:t>.</a:t>
            </a:r>
            <a:endParaRPr lang="x-none" sz="2200" dirty="0">
              <a:latin typeface="Times New Roman" panose="02020603050405020304" pitchFamily="18" charset="0"/>
              <a:cs typeface="Times New Roman" panose="02020603050405020304" pitchFamily="18" charset="0"/>
            </a:endParaRPr>
          </a:p>
          <a:p>
            <a:pPr marL="457200" indent="-457200" algn="just">
              <a:lnSpc>
                <a:spcPct val="110000"/>
              </a:lnSpc>
              <a:buFont typeface="Arial" charset="0"/>
              <a:buAutoNum type="arabicPeriod"/>
            </a:pPr>
            <a:endParaRPr lang="x-none" sz="2200" dirty="0">
              <a:latin typeface="Times New Roman" panose="02020603050405020304" pitchFamily="18" charset="0"/>
              <a:cs typeface="Times New Roman" panose="02020603050405020304" pitchFamily="18" charset="0"/>
            </a:endParaRPr>
          </a:p>
          <a:p>
            <a:pPr marL="457200" indent="-457200" algn="just">
              <a:lnSpc>
                <a:spcPct val="110000"/>
              </a:lnSpc>
              <a:buAutoNum type="arabicPeriod"/>
            </a:pPr>
            <a:endParaRPr lang="en-US" sz="2200" dirty="0">
              <a:latin typeface="Times New Roman" panose="02020603050405020304" pitchFamily="18" charset="0"/>
              <a:cs typeface="Times New Roman" panose="02020603050405020304" pitchFamily="18" charset="0"/>
            </a:endParaRPr>
          </a:p>
          <a:p>
            <a:pPr marL="400050" indent="-400050" algn="just">
              <a:lnSpc>
                <a:spcPct val="110000"/>
              </a:lnSpc>
              <a:buFont typeface="Arial" charset="0"/>
              <a:buAutoNum type="arabicPeriod"/>
            </a:pPr>
            <a:endParaRPr lang="en-US" sz="22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2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2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2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2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200" dirty="0">
              <a:latin typeface="Times New Roman" panose="02020603050405020304" pitchFamily="18" charset="0"/>
              <a:cs typeface="Times New Roman" panose="02020603050405020304" pitchFamily="18" charset="0"/>
            </a:endParaRPr>
          </a:p>
          <a:p>
            <a:pPr marL="0" indent="0">
              <a:lnSpc>
                <a:spcPct val="110000"/>
              </a:lnSpc>
              <a:buNone/>
            </a:pPr>
            <a:endParaRPr lang="en-US" sz="2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2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414654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b="1" dirty="0" err="1">
                <a:solidFill>
                  <a:schemeClr val="accent6"/>
                </a:solidFill>
              </a:rPr>
              <a:t>Duy</a:t>
            </a:r>
            <a:r>
              <a:rPr lang="en-US" b="1" dirty="0">
                <a:solidFill>
                  <a:schemeClr val="accent6"/>
                </a:solidFill>
              </a:rPr>
              <a:t> </a:t>
            </a:r>
            <a:r>
              <a:rPr lang="en-US" b="1" dirty="0" err="1">
                <a:solidFill>
                  <a:schemeClr val="accent6"/>
                </a:solidFill>
              </a:rPr>
              <a:t>trì</a:t>
            </a:r>
            <a:r>
              <a:rPr lang="en-US" b="1" dirty="0">
                <a:solidFill>
                  <a:schemeClr val="accent6"/>
                </a:solidFill>
              </a:rPr>
              <a:t> </a:t>
            </a:r>
            <a:r>
              <a:rPr lang="en-US" b="1" dirty="0" err="1">
                <a:solidFill>
                  <a:schemeClr val="accent6"/>
                </a:solidFill>
              </a:rPr>
              <a:t>hoạt</a:t>
            </a:r>
            <a:r>
              <a:rPr lang="en-US" b="1" dirty="0">
                <a:solidFill>
                  <a:schemeClr val="accent6"/>
                </a:solidFill>
              </a:rPr>
              <a:t> </a:t>
            </a:r>
            <a:r>
              <a:rPr lang="en-US" b="1" dirty="0" err="1">
                <a:solidFill>
                  <a:schemeClr val="accent6"/>
                </a:solidFill>
              </a:rPr>
              <a:t>động</a:t>
            </a:r>
            <a:r>
              <a:rPr lang="en-US" b="1" dirty="0">
                <a:solidFill>
                  <a:schemeClr val="accent6"/>
                </a:solidFill>
              </a:rPr>
              <a:t> KCB</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pPr marL="457200" indent="-457200" algn="just">
              <a:lnSpc>
                <a:spcPct val="110000"/>
              </a:lnSpc>
              <a:buAutoNum type="arabicPeriod"/>
            </a:pP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KBCB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(NQ 86)</a:t>
            </a:r>
          </a:p>
          <a:p>
            <a:pPr marL="457200" indent="-457200" algn="just">
              <a:lnSpc>
                <a:spcPct val="110000"/>
              </a:lnSpc>
              <a:buFont typeface="Arial" charset="0"/>
              <a:buAutoNum type="arabicPeriod"/>
            </a:pP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KBCB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KBCB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a:solidFill>
                  <a:schemeClr val="accent1"/>
                </a:solidFill>
                <a:latin typeface="Times New Roman" panose="02020603050405020304" pitchFamily="18" charset="0"/>
                <a:cs typeface="Times New Roman" panose="02020603050405020304" pitchFamily="18" charset="0"/>
              </a:rPr>
              <a:t>(CV 6589 /BYT-KCB </a:t>
            </a:r>
            <a:r>
              <a:rPr lang="en-US" sz="2400" dirty="0" err="1">
                <a:solidFill>
                  <a:schemeClr val="accent1"/>
                </a:solidFill>
                <a:latin typeface="Times New Roman" panose="02020603050405020304" pitchFamily="18" charset="0"/>
                <a:cs typeface="Times New Roman" panose="02020603050405020304" pitchFamily="18" charset="0"/>
              </a:rPr>
              <a:t>ngày</a:t>
            </a:r>
            <a:r>
              <a:rPr lang="en-US" sz="2400" dirty="0">
                <a:solidFill>
                  <a:schemeClr val="accent1"/>
                </a:solidFill>
                <a:latin typeface="Times New Roman" panose="02020603050405020304" pitchFamily="18" charset="0"/>
                <a:cs typeface="Times New Roman" panose="02020603050405020304" pitchFamily="18" charset="0"/>
              </a:rPr>
              <a:t> 13/8/2021).</a:t>
            </a:r>
          </a:p>
          <a:p>
            <a:pPr algn="just">
              <a:lnSpc>
                <a:spcPct val="110000"/>
              </a:lnSpc>
              <a:buFontTx/>
              <a:buChar char="-"/>
            </a:pP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KCB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50%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BV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50%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BV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BV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BV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COVID-19.</a:t>
            </a:r>
          </a:p>
          <a:p>
            <a:pPr algn="just">
              <a:lnSpc>
                <a:spcPct val="110000"/>
              </a:lnSpc>
              <a:buFontTx/>
              <a:buChar cha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vi-VN" sz="2400" dirty="0">
                <a:latin typeface="Times New Roman" panose="02020603050405020304" pitchFamily="18" charset="0"/>
                <a:cs typeface="Times New Roman" panose="02020603050405020304" pitchFamily="18" charset="0"/>
              </a:rPr>
              <a:t> đối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KBCB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400" dirty="0">
              <a:latin typeface="Times New Roman" panose="02020603050405020304" pitchFamily="18" charset="0"/>
              <a:cs typeface="Times New Roman" panose="02020603050405020304" pitchFamily="18" charset="0"/>
            </a:endParaRPr>
          </a:p>
          <a:p>
            <a:pPr marL="0"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150262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610600" cy="1143000"/>
          </a:xfrm>
        </p:spPr>
        <p:txBody>
          <a:bodyPr/>
          <a:lstStyle/>
          <a:p>
            <a:r>
              <a:rPr lang="en-US" b="1" dirty="0" err="1">
                <a:solidFill>
                  <a:schemeClr val="accent6"/>
                </a:solidFill>
              </a:rPr>
              <a:t>Duy</a:t>
            </a:r>
            <a:r>
              <a:rPr lang="en-US" b="1" dirty="0">
                <a:solidFill>
                  <a:schemeClr val="accent6"/>
                </a:solidFill>
              </a:rPr>
              <a:t> </a:t>
            </a:r>
            <a:r>
              <a:rPr lang="en-US" b="1" dirty="0" err="1">
                <a:solidFill>
                  <a:schemeClr val="accent6"/>
                </a:solidFill>
              </a:rPr>
              <a:t>trì</a:t>
            </a:r>
            <a:r>
              <a:rPr lang="en-US" b="1" dirty="0">
                <a:solidFill>
                  <a:schemeClr val="accent6"/>
                </a:solidFill>
              </a:rPr>
              <a:t> </a:t>
            </a:r>
            <a:r>
              <a:rPr lang="en-US" b="1" dirty="0" err="1">
                <a:solidFill>
                  <a:schemeClr val="accent6"/>
                </a:solidFill>
              </a:rPr>
              <a:t>hoạt</a:t>
            </a:r>
            <a:r>
              <a:rPr lang="en-US" b="1" dirty="0">
                <a:solidFill>
                  <a:schemeClr val="accent6"/>
                </a:solidFill>
              </a:rPr>
              <a:t> </a:t>
            </a:r>
            <a:r>
              <a:rPr lang="en-US" b="1" dirty="0" err="1">
                <a:solidFill>
                  <a:schemeClr val="accent6"/>
                </a:solidFill>
              </a:rPr>
              <a:t>động</a:t>
            </a:r>
            <a:r>
              <a:rPr lang="en-US" b="1" dirty="0">
                <a:solidFill>
                  <a:schemeClr val="accent6"/>
                </a:solidFill>
              </a:rPr>
              <a:t> KCB</a:t>
            </a: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371601"/>
            <a:ext cx="8568714" cy="5480242"/>
          </a:xfrm>
        </p:spPr>
        <p:txBody>
          <a:bodyPr/>
          <a:lstStyle/>
          <a:p>
            <a:pPr algn="just">
              <a:lnSpc>
                <a:spcPct val="110000"/>
              </a:lnSpc>
              <a:buFontTx/>
              <a:buChar char="-"/>
            </a:pP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KBCB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ly</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ly</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KBCB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a:t>
            </a:r>
          </a:p>
          <a:p>
            <a:pPr algn="just">
              <a:lnSpc>
                <a:spcPct val="110000"/>
              </a:lnSpc>
              <a:buFontTx/>
              <a:buChar char="-"/>
            </a:pP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ổn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endParaRPr lang="x-none" sz="2600" dirty="0">
              <a:latin typeface="Times New Roman" panose="02020603050405020304" pitchFamily="18" charset="0"/>
              <a:cs typeface="Times New Roman" panose="02020603050405020304" pitchFamily="18" charset="0"/>
            </a:endParaRPr>
          </a:p>
          <a:p>
            <a:pPr marL="457200" indent="-457200" algn="just">
              <a:lnSpc>
                <a:spcPct val="110000"/>
              </a:lnSpc>
              <a:buFont typeface="Arial" charset="0"/>
              <a:buAutoNum type="arabicPeriod"/>
            </a:pPr>
            <a:endParaRPr lang="x-none" sz="2400" dirty="0">
              <a:latin typeface="Times New Roman" panose="02020603050405020304" pitchFamily="18" charset="0"/>
              <a:cs typeface="Times New Roman" panose="02020603050405020304" pitchFamily="18" charset="0"/>
            </a:endParaRPr>
          </a:p>
          <a:p>
            <a:pPr marL="457200" indent="-45720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Font typeface="Arial" charset="0"/>
              <a:buAutoNum type="arabicPeriod"/>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4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400" dirty="0">
              <a:latin typeface="Times New Roman" panose="02020603050405020304" pitchFamily="18" charset="0"/>
              <a:cs typeface="Times New Roman" panose="02020603050405020304" pitchFamily="18" charset="0"/>
            </a:endParaRPr>
          </a:p>
          <a:p>
            <a:pPr marL="0"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414046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0" y="42333"/>
            <a:ext cx="8153400" cy="1143000"/>
          </a:xfrm>
        </p:spPr>
        <p:txBody>
          <a:bodyPr/>
          <a:lstStyle/>
          <a:p>
            <a:r>
              <a:rPr lang="en-US" b="1" dirty="0" err="1">
                <a:solidFill>
                  <a:schemeClr val="accent6"/>
                </a:solidFill>
              </a:rPr>
              <a:t>Kết</a:t>
            </a:r>
            <a:r>
              <a:rPr lang="en-US" b="1" dirty="0">
                <a:solidFill>
                  <a:schemeClr val="accent6"/>
                </a:solidFill>
              </a:rPr>
              <a:t> </a:t>
            </a:r>
            <a:r>
              <a:rPr lang="en-US" b="1" dirty="0" err="1">
                <a:solidFill>
                  <a:schemeClr val="accent6"/>
                </a:solidFill>
              </a:rPr>
              <a:t>luận</a:t>
            </a:r>
            <a:endParaRPr lang="en-US" b="1" dirty="0">
              <a:solidFill>
                <a:schemeClr val="accent6"/>
              </a:solidFill>
            </a:endParaRPr>
          </a:p>
        </p:txBody>
      </p:sp>
      <p:sp>
        <p:nvSpPr>
          <p:cNvPr id="3" name="Content Placeholder 2">
            <a:extLst>
              <a:ext uri="{FF2B5EF4-FFF2-40B4-BE49-F238E27FC236}">
                <a16:creationId xmlns:a16="http://schemas.microsoft.com/office/drawing/2014/main" id="{6FE44AB4-9B6B-4725-BC02-FE706F78F922}"/>
              </a:ext>
            </a:extLst>
          </p:cNvPr>
          <p:cNvSpPr>
            <a:spLocks noGrp="1"/>
          </p:cNvSpPr>
          <p:nvPr>
            <p:ph idx="1"/>
          </p:nvPr>
        </p:nvSpPr>
        <p:spPr>
          <a:xfrm>
            <a:off x="381000" y="1166018"/>
            <a:ext cx="8568714" cy="5234781"/>
          </a:xfrm>
        </p:spPr>
        <p:txBody>
          <a:bodyPr/>
          <a:lstStyle/>
          <a:p>
            <a:pPr marL="0" indent="0" algn="just">
              <a:lnSpc>
                <a:spcPct val="110000"/>
              </a:lnSpc>
              <a:buNone/>
            </a:pPr>
            <a:r>
              <a:rPr lang="en-US" sz="2600" dirty="0" err="1">
                <a:latin typeface="Times New Roman" panose="02020603050405020304" pitchFamily="18" charset="0"/>
                <a:cs typeface="Times New Roman" panose="02020603050405020304" pitchFamily="18" charset="0"/>
              </a:rPr>
              <a:t>Bối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nặng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thấp</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a:t>
            </a:r>
          </a:p>
          <a:p>
            <a:pPr marL="457200" indent="-457200" algn="just">
              <a:lnSpc>
                <a:spcPct val="110000"/>
              </a:lnSpc>
              <a:buAutoNum type="arabicPeriod"/>
            </a:pPr>
            <a:r>
              <a:rPr lang="en-US" sz="2600" dirty="0" err="1">
                <a:latin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endParaRPr lang="en-US" sz="2600" dirty="0">
              <a:latin typeface="Times New Roman" panose="02020603050405020304" pitchFamily="18" charset="0"/>
              <a:cs typeface="Times New Roman" panose="02020603050405020304" pitchFamily="18" charset="0"/>
            </a:endParaRPr>
          </a:p>
          <a:p>
            <a:pPr marL="457200" indent="-457200" algn="just">
              <a:lnSpc>
                <a:spcPct val="110000"/>
              </a:lnSpc>
              <a:buAutoNum type="arabicPeriod"/>
            </a:pPr>
            <a:r>
              <a:rPr lang="en-US" sz="2600" dirty="0" err="1">
                <a:latin typeface="Times New Roman" panose="02020603050405020304" pitchFamily="18" charset="0"/>
                <a:cs typeface="Times New Roman" panose="02020603050405020304" pitchFamily="18" charset="0"/>
              </a:rPr>
              <a:t>Củng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COVID-19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tháp</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a:t>
            </a:r>
          </a:p>
          <a:p>
            <a:pPr marL="457200" indent="-457200" algn="just">
              <a:lnSpc>
                <a:spcPct val="110000"/>
              </a:lnSpc>
              <a:buFont typeface="Arial" charset="0"/>
              <a:buAutoNum type="arabicPeriod"/>
            </a:pP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1, 2.</a:t>
            </a:r>
          </a:p>
          <a:p>
            <a:pPr marL="457200" indent="-457200" algn="just">
              <a:lnSpc>
                <a:spcPct val="110000"/>
              </a:lnSpc>
              <a:buAutoNum type="arabicPeriod"/>
            </a:pP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KCB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a:t>
            </a:r>
          </a:p>
          <a:p>
            <a:pPr marL="457200" indent="-457200" algn="just">
              <a:lnSpc>
                <a:spcPct val="110000"/>
              </a:lnSpc>
              <a:buAutoNum type="arabicPeriod"/>
            </a:pPr>
            <a:endParaRPr lang="en-US" sz="2600" dirty="0">
              <a:latin typeface="Times New Roman" panose="02020603050405020304" pitchFamily="18" charset="0"/>
              <a:cs typeface="Times New Roman" panose="02020603050405020304" pitchFamily="18" charset="0"/>
            </a:endParaRPr>
          </a:p>
          <a:p>
            <a:pPr marL="457200" indent="-457200" algn="just">
              <a:lnSpc>
                <a:spcPct val="110000"/>
              </a:lnSpc>
              <a:buAutoNum type="arabicPeriod"/>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en-US" sz="2600" dirty="0">
              <a:latin typeface="Times New Roman" panose="02020603050405020304" pitchFamily="18" charset="0"/>
              <a:cs typeface="Times New Roman" panose="02020603050405020304" pitchFamily="18" charset="0"/>
            </a:endParaRPr>
          </a:p>
          <a:p>
            <a:pPr marL="400050" indent="-400050" algn="just">
              <a:lnSpc>
                <a:spcPct val="110000"/>
              </a:lnSpc>
              <a:buAutoNum type="arabicPeriod"/>
            </a:pPr>
            <a:endParaRPr lang="vi-VN" sz="2600" dirty="0">
              <a:latin typeface="Times New Roman" panose="02020603050405020304" pitchFamily="18" charset="0"/>
              <a:cs typeface="Times New Roman" panose="02020603050405020304" pitchFamily="18" charset="0"/>
            </a:endParaRPr>
          </a:p>
          <a:p>
            <a:pPr marL="0"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1" indent="0">
              <a:lnSpc>
                <a:spcPct val="110000"/>
              </a:lnSpc>
              <a:buNone/>
            </a:pPr>
            <a:endParaRPr lang="en-US" sz="2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nSpc>
                <a:spcPct val="110000"/>
              </a:lnSpc>
              <a:buNone/>
            </a:pPr>
            <a:endParaRPr lang="en-US" sz="2600" dirty="0">
              <a:latin typeface="Times New Roman" panose="02020603050405020304" pitchFamily="18"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79F12ECD-E98F-4192-BDD8-5EF489A5F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486" y="76200"/>
            <a:ext cx="678228" cy="678228"/>
          </a:xfrm>
          <a:prstGeom prst="rect">
            <a:avLst/>
          </a:prstGeom>
        </p:spPr>
      </p:pic>
    </p:spTree>
    <p:extLst>
      <p:ext uri="{BB962C8B-B14F-4D97-AF65-F5344CB8AC3E}">
        <p14:creationId xmlns:p14="http://schemas.microsoft.com/office/powerpoint/2010/main" val="329709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oom, gambling house&#10;&#10;Description automatically generated">
            <a:extLst>
              <a:ext uri="{FF2B5EF4-FFF2-40B4-BE49-F238E27FC236}">
                <a16:creationId xmlns:a16="http://schemas.microsoft.com/office/drawing/2014/main" id="{435CF4B9-4AA0-49A3-B2D4-099F2BF35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28600"/>
            <a:ext cx="1265362" cy="1265362"/>
          </a:xfrm>
          <a:prstGeom prst="rect">
            <a:avLst/>
          </a:prstGeom>
        </p:spPr>
      </p:pic>
      <p:sp>
        <p:nvSpPr>
          <p:cNvPr id="7" name="Title 1">
            <a:extLst>
              <a:ext uri="{FF2B5EF4-FFF2-40B4-BE49-F238E27FC236}">
                <a16:creationId xmlns:a16="http://schemas.microsoft.com/office/drawing/2014/main" id="{648C7005-C5F2-45C4-BF76-09A2C7640955}"/>
              </a:ext>
            </a:extLst>
          </p:cNvPr>
          <p:cNvSpPr>
            <a:spLocks noGrp="1"/>
          </p:cNvSpPr>
          <p:nvPr>
            <p:ph type="title"/>
          </p:nvPr>
        </p:nvSpPr>
        <p:spPr>
          <a:xfrm>
            <a:off x="215187" y="1905000"/>
            <a:ext cx="8763000" cy="2514600"/>
          </a:xfrm>
        </p:spPr>
        <p:txBody>
          <a:bodyPr>
            <a:noAutofit/>
          </a:bodyPr>
          <a:lstStyle/>
          <a:p>
            <a:pPr algn="ctr"/>
            <a:r>
              <a:rPr lang="en-US" sz="4000" b="1" dirty="0">
                <a:solidFill>
                  <a:schemeClr val="accent6">
                    <a:lumMod val="75000"/>
                  </a:schemeClr>
                </a:solidFill>
              </a:rPr>
              <a:t>II. </a:t>
            </a:r>
            <a:r>
              <a:rPr lang="en-US" sz="4000" b="1" dirty="0" err="1">
                <a:solidFill>
                  <a:schemeClr val="accent6">
                    <a:lumMod val="75000"/>
                  </a:schemeClr>
                </a:solidFill>
              </a:rPr>
              <a:t>Tình</a:t>
            </a:r>
            <a:r>
              <a:rPr lang="en-US" sz="4000" b="1" dirty="0">
                <a:solidFill>
                  <a:schemeClr val="accent6">
                    <a:lumMod val="75000"/>
                  </a:schemeClr>
                </a:solidFill>
              </a:rPr>
              <a:t> </a:t>
            </a:r>
            <a:r>
              <a:rPr lang="en-US" sz="4000" b="1" dirty="0" err="1">
                <a:solidFill>
                  <a:schemeClr val="accent6">
                    <a:lumMod val="75000"/>
                  </a:schemeClr>
                </a:solidFill>
              </a:rPr>
              <a:t>hình</a:t>
            </a:r>
            <a:r>
              <a:rPr lang="en-US" sz="4000" b="1" dirty="0">
                <a:solidFill>
                  <a:schemeClr val="accent6">
                    <a:lumMod val="75000"/>
                  </a:schemeClr>
                </a:solidFill>
              </a:rPr>
              <a:t> </a:t>
            </a:r>
            <a:r>
              <a:rPr lang="en-US" sz="4000" b="1" dirty="0" err="1">
                <a:solidFill>
                  <a:schemeClr val="accent6">
                    <a:lumMod val="75000"/>
                  </a:schemeClr>
                </a:solidFill>
              </a:rPr>
              <a:t>và</a:t>
            </a:r>
            <a:r>
              <a:rPr lang="en-US" sz="4000" b="1" dirty="0">
                <a:solidFill>
                  <a:schemeClr val="accent6">
                    <a:lumMod val="75000"/>
                  </a:schemeClr>
                </a:solidFill>
              </a:rPr>
              <a:t> </a:t>
            </a:r>
            <a:r>
              <a:rPr lang="en-US" sz="4000" b="1" dirty="0" err="1">
                <a:solidFill>
                  <a:schemeClr val="accent6">
                    <a:lumMod val="75000"/>
                  </a:schemeClr>
                </a:solidFill>
              </a:rPr>
              <a:t>công</a:t>
            </a:r>
            <a:r>
              <a:rPr lang="en-US" sz="4000" b="1" dirty="0">
                <a:solidFill>
                  <a:schemeClr val="accent6">
                    <a:lumMod val="75000"/>
                  </a:schemeClr>
                </a:solidFill>
              </a:rPr>
              <a:t> </a:t>
            </a:r>
            <a:r>
              <a:rPr lang="en-US" sz="4000" b="1" dirty="0" err="1">
                <a:solidFill>
                  <a:schemeClr val="accent6">
                    <a:lumMod val="75000"/>
                  </a:schemeClr>
                </a:solidFill>
              </a:rPr>
              <a:t>tác</a:t>
            </a:r>
            <a:r>
              <a:rPr lang="en-US" sz="4000" b="1" dirty="0">
                <a:solidFill>
                  <a:schemeClr val="accent6">
                    <a:lumMod val="75000"/>
                  </a:schemeClr>
                </a:solidFill>
              </a:rPr>
              <a:t> </a:t>
            </a:r>
            <a:r>
              <a:rPr lang="en-US" sz="4000" b="1" dirty="0" err="1">
                <a:solidFill>
                  <a:schemeClr val="accent6">
                    <a:lumMod val="75000"/>
                  </a:schemeClr>
                </a:solidFill>
              </a:rPr>
              <a:t>quản</a:t>
            </a:r>
            <a:r>
              <a:rPr lang="en-US" sz="4000" b="1" dirty="0">
                <a:solidFill>
                  <a:schemeClr val="accent6">
                    <a:lumMod val="75000"/>
                  </a:schemeClr>
                </a:solidFill>
              </a:rPr>
              <a:t> </a:t>
            </a:r>
            <a:r>
              <a:rPr lang="en-US" sz="4000" b="1" dirty="0" err="1">
                <a:solidFill>
                  <a:schemeClr val="accent6">
                    <a:lumMod val="75000"/>
                  </a:schemeClr>
                </a:solidFill>
              </a:rPr>
              <a:t>lý</a:t>
            </a:r>
            <a:r>
              <a:rPr lang="en-US" sz="4000" b="1" dirty="0">
                <a:solidFill>
                  <a:schemeClr val="accent6">
                    <a:lumMod val="75000"/>
                  </a:schemeClr>
                </a:solidFill>
              </a:rPr>
              <a:t>, </a:t>
            </a:r>
            <a:br>
              <a:rPr lang="en-US" sz="4000" b="1" dirty="0">
                <a:solidFill>
                  <a:schemeClr val="accent6">
                    <a:lumMod val="75000"/>
                  </a:schemeClr>
                </a:solidFill>
              </a:rPr>
            </a:br>
            <a:r>
              <a:rPr lang="en-US" sz="4000" b="1" dirty="0" err="1">
                <a:solidFill>
                  <a:schemeClr val="accent6">
                    <a:lumMod val="75000"/>
                  </a:schemeClr>
                </a:solidFill>
              </a:rPr>
              <a:t>điều</a:t>
            </a:r>
            <a:r>
              <a:rPr lang="en-US" sz="4000" b="1" dirty="0">
                <a:solidFill>
                  <a:schemeClr val="accent6">
                    <a:lumMod val="75000"/>
                  </a:schemeClr>
                </a:solidFill>
              </a:rPr>
              <a:t> </a:t>
            </a:r>
            <a:r>
              <a:rPr lang="en-US" sz="4000" b="1" dirty="0" err="1">
                <a:solidFill>
                  <a:schemeClr val="accent6">
                    <a:lumMod val="75000"/>
                  </a:schemeClr>
                </a:solidFill>
              </a:rPr>
              <a:t>trị</a:t>
            </a:r>
            <a:r>
              <a:rPr lang="en-US" sz="4000" b="1" dirty="0">
                <a:solidFill>
                  <a:schemeClr val="accent6">
                    <a:lumMod val="75000"/>
                  </a:schemeClr>
                </a:solidFill>
              </a:rPr>
              <a:t> COVID-19</a:t>
            </a:r>
            <a:br>
              <a:rPr lang="en-US" sz="4000" b="1" dirty="0">
                <a:solidFill>
                  <a:schemeClr val="accent6">
                    <a:lumMod val="75000"/>
                  </a:schemeClr>
                </a:solidFill>
              </a:rPr>
            </a:br>
            <a:endParaRPr lang="en-US" sz="4000" b="1" dirty="0">
              <a:solidFill>
                <a:schemeClr val="accent6">
                  <a:lumMod val="75000"/>
                </a:schemeClr>
              </a:solidFill>
            </a:endParaRPr>
          </a:p>
        </p:txBody>
      </p:sp>
    </p:spTree>
    <p:extLst>
      <p:ext uri="{BB962C8B-B14F-4D97-AF65-F5344CB8AC3E}">
        <p14:creationId xmlns:p14="http://schemas.microsoft.com/office/powerpoint/2010/main" val="399852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F61-A247-4CD1-95A8-991D8E4066B9}"/>
              </a:ext>
            </a:extLst>
          </p:cNvPr>
          <p:cNvSpPr>
            <a:spLocks noGrp="1"/>
          </p:cNvSpPr>
          <p:nvPr>
            <p:ph type="title"/>
          </p:nvPr>
        </p:nvSpPr>
        <p:spPr>
          <a:xfrm>
            <a:off x="457200" y="0"/>
            <a:ext cx="8229600" cy="934784"/>
          </a:xfrm>
        </p:spPr>
        <p:txBody>
          <a:bodyPr wrap="square" anchor="ctr">
            <a:normAutofit/>
          </a:bodyPr>
          <a:lstStyle/>
          <a:p>
            <a:pPr algn="ctr"/>
            <a:r>
              <a:rPr lang="en-US" altLang="en-US" sz="3600" b="1" i="1">
                <a:solidFill>
                  <a:schemeClr val="accent1">
                    <a:lumMod val="75000"/>
                  </a:schemeClr>
                </a:solidFill>
              </a:rPr>
              <a:t>XIN TRÂN TRỌNG CẢM ƠN!</a:t>
            </a:r>
            <a:endParaRPr lang="en-US" sz="3600" b="1">
              <a:solidFill>
                <a:schemeClr val="accent1">
                  <a:lumMod val="75000"/>
                </a:schemeClr>
              </a:solidFill>
            </a:endParaRPr>
          </a:p>
        </p:txBody>
      </p:sp>
      <p:pic>
        <p:nvPicPr>
          <p:cNvPr id="11" name="Picture 10">
            <a:extLst>
              <a:ext uri="{FF2B5EF4-FFF2-40B4-BE49-F238E27FC236}">
                <a16:creationId xmlns:a16="http://schemas.microsoft.com/office/drawing/2014/main" id="{97927F70-E4DF-47B3-B107-5C4A4DCF2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34783"/>
            <a:ext cx="4648200" cy="2843605"/>
          </a:xfrm>
          <a:prstGeom prst="rect">
            <a:avLst/>
          </a:prstGeom>
        </p:spPr>
      </p:pic>
      <p:pic>
        <p:nvPicPr>
          <p:cNvPr id="19" name="Content Placeholder 18" descr="A picture containing text, person, indoor, preparing&#10;&#10;Description automatically generated">
            <a:extLst>
              <a:ext uri="{FF2B5EF4-FFF2-40B4-BE49-F238E27FC236}">
                <a16:creationId xmlns:a16="http://schemas.microsoft.com/office/drawing/2014/main" id="{01B5FBC6-6132-4D76-BB4C-A32FED54059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3881284"/>
            <a:ext cx="3276600" cy="2457450"/>
          </a:xfrm>
        </p:spPr>
      </p:pic>
      <p:pic>
        <p:nvPicPr>
          <p:cNvPr id="23" name="Picture 22" descr="A picture containing text, table, indoor, person&#10;&#10;Description automatically generated">
            <a:extLst>
              <a:ext uri="{FF2B5EF4-FFF2-40B4-BE49-F238E27FC236}">
                <a16:creationId xmlns:a16="http://schemas.microsoft.com/office/drawing/2014/main" id="{B6A8D7F8-173C-4D99-A187-ED34A5F84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725" y="934783"/>
            <a:ext cx="4268075" cy="2843605"/>
          </a:xfrm>
          <a:prstGeom prst="rect">
            <a:avLst/>
          </a:prstGeom>
        </p:spPr>
      </p:pic>
      <p:pic>
        <p:nvPicPr>
          <p:cNvPr id="4" name="Picture 3">
            <a:extLst>
              <a:ext uri="{FF2B5EF4-FFF2-40B4-BE49-F238E27FC236}">
                <a16:creationId xmlns:a16="http://schemas.microsoft.com/office/drawing/2014/main" id="{7FDAAF3C-518E-4363-9FB5-686EF9B9CB5A}"/>
              </a:ext>
            </a:extLst>
          </p:cNvPr>
          <p:cNvPicPr>
            <a:picLocks noChangeAspect="1"/>
          </p:cNvPicPr>
          <p:nvPr/>
        </p:nvPicPr>
        <p:blipFill rotWithShape="1">
          <a:blip r:embed="rId5">
            <a:extLst>
              <a:ext uri="{28A0092B-C50C-407E-A947-70E740481C1C}">
                <a14:useLocalDpi xmlns:a14="http://schemas.microsoft.com/office/drawing/2010/main" val="0"/>
              </a:ext>
            </a:extLst>
          </a:blip>
          <a:srcRect l="8871" t="22399" r="12379" b="23851"/>
          <a:stretch/>
        </p:blipFill>
        <p:spPr>
          <a:xfrm>
            <a:off x="4060722" y="3886200"/>
            <a:ext cx="5007078" cy="2563147"/>
          </a:xfrm>
          <a:prstGeom prst="rect">
            <a:avLst/>
          </a:prstGeom>
        </p:spPr>
      </p:pic>
    </p:spTree>
    <p:extLst>
      <p:ext uri="{BB962C8B-B14F-4D97-AF65-F5344CB8AC3E}">
        <p14:creationId xmlns:p14="http://schemas.microsoft.com/office/powerpoint/2010/main" val="329019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E553-E738-AF4F-A92D-A9306229D6CA}"/>
              </a:ext>
            </a:extLst>
          </p:cNvPr>
          <p:cNvSpPr>
            <a:spLocks noGrp="1"/>
          </p:cNvSpPr>
          <p:nvPr>
            <p:ph type="title"/>
          </p:nvPr>
        </p:nvSpPr>
        <p:spPr/>
        <p:txBody>
          <a:bodyPr/>
          <a:lstStyle/>
          <a:p>
            <a:r>
              <a:rPr lang="en-GB" dirty="0" err="1"/>
              <a:t>Tình</a:t>
            </a:r>
            <a:r>
              <a:rPr lang="en-GB" dirty="0"/>
              <a:t> </a:t>
            </a:r>
            <a:r>
              <a:rPr lang="en-GB" dirty="0" err="1"/>
              <a:t>hình</a:t>
            </a:r>
            <a:r>
              <a:rPr lang="en-GB" dirty="0"/>
              <a:t> </a:t>
            </a:r>
            <a:r>
              <a:rPr lang="en-GB" dirty="0" err="1"/>
              <a:t>dịch</a:t>
            </a:r>
            <a:r>
              <a:rPr lang="en-GB" dirty="0"/>
              <a:t> Covid-19</a:t>
            </a:r>
          </a:p>
        </p:txBody>
      </p:sp>
      <p:sp>
        <p:nvSpPr>
          <p:cNvPr id="3" name="Content Placeholder 2">
            <a:extLst>
              <a:ext uri="{FF2B5EF4-FFF2-40B4-BE49-F238E27FC236}">
                <a16:creationId xmlns:a16="http://schemas.microsoft.com/office/drawing/2014/main" id="{F9F92499-5DB9-9441-87BF-0636D130EC8D}"/>
              </a:ext>
            </a:extLst>
          </p:cNvPr>
          <p:cNvSpPr>
            <a:spLocks noGrp="1"/>
          </p:cNvSpPr>
          <p:nvPr>
            <p:ph idx="1"/>
          </p:nvPr>
        </p:nvSpPr>
        <p:spPr>
          <a:xfrm>
            <a:off x="628650" y="1582344"/>
            <a:ext cx="7886700" cy="4351338"/>
          </a:xfrm>
        </p:spPr>
        <p:txBody>
          <a:bodyPr>
            <a:normAutofit/>
          </a:bodyPr>
          <a:lstStyle/>
          <a:p>
            <a:pPr lvl="0"/>
            <a:r>
              <a:rPr lang="vi-VN" b="1" dirty="0"/>
              <a:t>Thế giới: </a:t>
            </a:r>
            <a:r>
              <a:rPr lang="vi-VN" dirty="0"/>
              <a:t>Ghi nhận </a:t>
            </a:r>
            <a:r>
              <a:rPr lang="en-US" dirty="0"/>
              <a:t>205.512.912</a:t>
            </a:r>
            <a:r>
              <a:rPr lang="en-US" b="1" cap="all" dirty="0"/>
              <a:t> </a:t>
            </a:r>
            <a:r>
              <a:rPr lang="vi-VN" dirty="0"/>
              <a:t>người mắc; </a:t>
            </a:r>
            <a:r>
              <a:rPr lang="en-US" dirty="0"/>
              <a:t>4.337.588 </a:t>
            </a:r>
            <a:r>
              <a:rPr lang="en-US" dirty="0" err="1"/>
              <a:t>tử</a:t>
            </a:r>
            <a:r>
              <a:rPr lang="vi-VN" dirty="0"/>
              <a:t> vong</a:t>
            </a:r>
            <a:r>
              <a:rPr lang="en-US" dirty="0"/>
              <a:t>.</a:t>
            </a:r>
            <a:endParaRPr lang="x-none" dirty="0"/>
          </a:p>
          <a:p>
            <a:pPr lvl="0"/>
            <a:r>
              <a:rPr lang="vi-VN" b="1" dirty="0"/>
              <a:t>Tại Việt Nam: </a:t>
            </a:r>
          </a:p>
          <a:p>
            <a:pPr lvl="1"/>
            <a:r>
              <a:rPr lang="en-US" dirty="0" err="1"/>
              <a:t>Mắc</a:t>
            </a:r>
            <a:r>
              <a:rPr lang="en-US" dirty="0"/>
              <a:t>:</a:t>
            </a:r>
            <a:r>
              <a:rPr lang="en-US" b="1" dirty="0"/>
              <a:t> 		246.568</a:t>
            </a:r>
            <a:r>
              <a:rPr lang="vi-VN" dirty="0"/>
              <a:t> </a:t>
            </a:r>
          </a:p>
          <a:p>
            <a:pPr lvl="1"/>
            <a:r>
              <a:rPr lang="vi-VN" dirty="0"/>
              <a:t>Điều trị khỏi:	  </a:t>
            </a:r>
            <a:r>
              <a:rPr lang="en-US" b="1" dirty="0"/>
              <a:t>89.228</a:t>
            </a:r>
            <a:r>
              <a:rPr lang="vi-VN" dirty="0"/>
              <a:t> </a:t>
            </a:r>
          </a:p>
          <a:p>
            <a:pPr lvl="1"/>
            <a:r>
              <a:rPr lang="en-US" dirty="0" err="1"/>
              <a:t>Tử</a:t>
            </a:r>
            <a:r>
              <a:rPr lang="en-US" dirty="0"/>
              <a:t> </a:t>
            </a:r>
            <a:r>
              <a:rPr lang="en-US" dirty="0" err="1"/>
              <a:t>vong</a:t>
            </a:r>
            <a:r>
              <a:rPr lang="en-US" dirty="0"/>
              <a:t>: 		     </a:t>
            </a:r>
            <a:r>
              <a:rPr lang="en-US" b="1" dirty="0"/>
              <a:t>4.815 (1,95%)</a:t>
            </a:r>
            <a:endParaRPr lang="vi-VN" b="1" dirty="0"/>
          </a:p>
          <a:p>
            <a:pPr lvl="1"/>
            <a:r>
              <a:rPr lang="vi-VN" dirty="0"/>
              <a:t>Đang điều trị:    </a:t>
            </a:r>
            <a:r>
              <a:rPr lang="en-US" b="1" dirty="0"/>
              <a:t>152.525</a:t>
            </a:r>
            <a:r>
              <a:rPr lang="vi-VN" dirty="0"/>
              <a:t> </a:t>
            </a:r>
          </a:p>
          <a:p>
            <a:r>
              <a:rPr lang="vi-VN" dirty="0"/>
              <a:t>62 tỉnh, thành phố ghi nhận các trường hợp nhiễm trên địa bàn.</a:t>
            </a:r>
          </a:p>
          <a:p>
            <a:pPr lvl="0"/>
            <a:r>
              <a:rPr lang="vi-VN" dirty="0"/>
              <a:t>32 tỉnh có ca tử vong</a:t>
            </a:r>
            <a:endParaRPr lang="x-none" dirty="0"/>
          </a:p>
        </p:txBody>
      </p:sp>
    </p:spTree>
    <p:extLst>
      <p:ext uri="{BB962C8B-B14F-4D97-AF65-F5344CB8AC3E}">
        <p14:creationId xmlns:p14="http://schemas.microsoft.com/office/powerpoint/2010/main" val="294382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7B765-24A4-9049-B178-926A567BA2C4}"/>
              </a:ext>
            </a:extLst>
          </p:cNvPr>
          <p:cNvGraphicFramePr>
            <a:graphicFrameLocks noGrp="1"/>
          </p:cNvGraphicFramePr>
          <p:nvPr/>
        </p:nvGraphicFramePr>
        <p:xfrm>
          <a:off x="597529" y="643466"/>
          <a:ext cx="7985155" cy="5571072"/>
        </p:xfrm>
        <a:graphic>
          <a:graphicData uri="http://schemas.openxmlformats.org/drawingml/2006/table">
            <a:tbl>
              <a:tblPr firstRow="1" bandRow="1">
                <a:noFill/>
                <a:tableStyleId>{8FD4443E-F989-4FC4-A0C8-D5A2AF1F390B}</a:tableStyleId>
              </a:tblPr>
              <a:tblGrid>
                <a:gridCol w="5597036">
                  <a:extLst>
                    <a:ext uri="{9D8B030D-6E8A-4147-A177-3AD203B41FA5}">
                      <a16:colId xmlns:a16="http://schemas.microsoft.com/office/drawing/2014/main" val="262357246"/>
                    </a:ext>
                  </a:extLst>
                </a:gridCol>
                <a:gridCol w="1265021">
                  <a:extLst>
                    <a:ext uri="{9D8B030D-6E8A-4147-A177-3AD203B41FA5}">
                      <a16:colId xmlns:a16="http://schemas.microsoft.com/office/drawing/2014/main" val="2876362877"/>
                    </a:ext>
                  </a:extLst>
                </a:gridCol>
                <a:gridCol w="1123098">
                  <a:extLst>
                    <a:ext uri="{9D8B030D-6E8A-4147-A177-3AD203B41FA5}">
                      <a16:colId xmlns:a16="http://schemas.microsoft.com/office/drawing/2014/main" val="3880209351"/>
                    </a:ext>
                  </a:extLst>
                </a:gridCol>
              </a:tblGrid>
              <a:tr h="601479">
                <a:tc>
                  <a:txBody>
                    <a:bodyPr/>
                    <a:lstStyle/>
                    <a:p>
                      <a:pPr algn="ctr" fontAlgn="ctr"/>
                      <a:r>
                        <a:rPr lang="en-US" sz="2800" b="1" u="none" strike="noStrike" kern="1200" cap="none" spc="60" dirty="0" err="1">
                          <a:solidFill>
                            <a:schemeClr val="bg1"/>
                          </a:solidFill>
                          <a:effectLst/>
                          <a:latin typeface="+mn-lt"/>
                          <a:ea typeface="+mn-ea"/>
                          <a:cs typeface="+mn-cs"/>
                        </a:rPr>
                        <a:t>Phân</a:t>
                      </a:r>
                      <a:r>
                        <a:rPr lang="en-US" sz="2800" b="1" u="none" strike="noStrike" kern="1200" cap="none" spc="60" dirty="0">
                          <a:solidFill>
                            <a:schemeClr val="bg1"/>
                          </a:solidFill>
                          <a:effectLst/>
                          <a:latin typeface="+mn-lt"/>
                          <a:ea typeface="+mn-ea"/>
                          <a:cs typeface="+mn-cs"/>
                        </a:rPr>
                        <a:t> </a:t>
                      </a:r>
                      <a:r>
                        <a:rPr lang="en-US" sz="2800" b="1" u="none" strike="noStrike" kern="1200" cap="none" spc="60" dirty="0" err="1">
                          <a:solidFill>
                            <a:schemeClr val="bg1"/>
                          </a:solidFill>
                          <a:effectLst/>
                          <a:latin typeface="+mn-lt"/>
                          <a:ea typeface="+mn-ea"/>
                          <a:cs typeface="+mn-cs"/>
                        </a:rPr>
                        <a:t>tích</a:t>
                      </a:r>
                      <a:r>
                        <a:rPr lang="en-US" sz="2800" b="1" u="none" strike="noStrike" kern="1200" cap="none" spc="60" dirty="0">
                          <a:solidFill>
                            <a:schemeClr val="bg1"/>
                          </a:solidFill>
                          <a:effectLst/>
                          <a:latin typeface="+mn-lt"/>
                          <a:ea typeface="+mn-ea"/>
                          <a:cs typeface="+mn-cs"/>
                        </a:rPr>
                        <a:t> 40.578 ca F0 </a:t>
                      </a:r>
                      <a:r>
                        <a:rPr lang="en-US" sz="2800" b="1" u="none" strike="noStrike" kern="1200" cap="none" spc="60" dirty="0" err="1">
                          <a:solidFill>
                            <a:schemeClr val="bg1"/>
                          </a:solidFill>
                          <a:effectLst/>
                          <a:latin typeface="+mn-lt"/>
                          <a:ea typeface="+mn-ea"/>
                          <a:cs typeface="+mn-cs"/>
                        </a:rPr>
                        <a:t>ngày</a:t>
                      </a:r>
                      <a:r>
                        <a:rPr lang="en-US" sz="2800" b="1" u="none" strike="noStrike" kern="1200" cap="none" spc="60" dirty="0">
                          <a:solidFill>
                            <a:schemeClr val="bg1"/>
                          </a:solidFill>
                          <a:effectLst/>
                          <a:latin typeface="+mn-lt"/>
                          <a:ea typeface="+mn-ea"/>
                          <a:cs typeface="+mn-cs"/>
                        </a:rPr>
                        <a:t> 12/8</a:t>
                      </a:r>
                    </a:p>
                  </a:txBody>
                  <a:tcPr marL="13707" marR="13707" marT="147904" marB="0">
                    <a:lnL w="12700" cmpd="sng">
                      <a:noFill/>
                    </a:lnL>
                    <a:lnR w="12700" cmpd="sng">
                      <a:noFill/>
                    </a:lnR>
                    <a:lnT w="19050" cap="flat" cmpd="sng" algn="ctr">
                      <a:noFill/>
                      <a:prstDash val="solid"/>
                    </a:lnT>
                    <a:lnB w="38100" cmpd="sng">
                      <a:noFill/>
                    </a:lnB>
                    <a:solidFill>
                      <a:schemeClr val="accent1"/>
                    </a:solidFill>
                  </a:tcPr>
                </a:tc>
                <a:tc>
                  <a:txBody>
                    <a:bodyPr/>
                    <a:lstStyle/>
                    <a:p>
                      <a:pPr algn="r" fontAlgn="ctr"/>
                      <a:r>
                        <a:rPr lang="x-none" sz="2800" b="1" u="none" strike="noStrike" kern="1200" cap="none" spc="60" dirty="0">
                          <a:solidFill>
                            <a:schemeClr val="bg1"/>
                          </a:solidFill>
                          <a:effectLst/>
                          <a:latin typeface="+mn-lt"/>
                          <a:ea typeface="+mn-ea"/>
                          <a:cs typeface="+mn-cs"/>
                        </a:rPr>
                        <a:t>Số ca</a:t>
                      </a:r>
                    </a:p>
                  </a:txBody>
                  <a:tcPr marL="13707" marR="13707" marT="147904" marB="0">
                    <a:lnL w="12700" cmpd="sng">
                      <a:noFill/>
                    </a:lnL>
                    <a:lnR w="12700" cmpd="sng">
                      <a:noFill/>
                    </a:lnR>
                    <a:lnT w="19050" cap="flat" cmpd="sng" algn="ctr">
                      <a:noFill/>
                      <a:prstDash val="solid"/>
                    </a:lnT>
                    <a:lnB w="38100" cmpd="sng">
                      <a:noFill/>
                    </a:lnB>
                    <a:solidFill>
                      <a:schemeClr val="accent1"/>
                    </a:solidFill>
                  </a:tcPr>
                </a:tc>
                <a:tc>
                  <a:txBody>
                    <a:bodyPr/>
                    <a:lstStyle/>
                    <a:p>
                      <a:pPr algn="ctr" fontAlgn="b"/>
                      <a:r>
                        <a:rPr lang="x-none" sz="2800" b="1" u="none" strike="noStrike" kern="1200" cap="none" spc="60" dirty="0">
                          <a:solidFill>
                            <a:schemeClr val="bg1"/>
                          </a:solidFill>
                          <a:effectLst/>
                          <a:latin typeface="+mn-lt"/>
                          <a:ea typeface="+mn-ea"/>
                          <a:cs typeface="+mn-cs"/>
                        </a:rPr>
                        <a:t>Tỷ lệ</a:t>
                      </a:r>
                    </a:p>
                  </a:txBody>
                  <a:tcPr marL="13707" marR="13707" marT="147904" marB="0">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32353257"/>
                  </a:ext>
                </a:extLst>
              </a:tr>
              <a:tr h="552177">
                <a:tc>
                  <a:txBody>
                    <a:bodyPr/>
                    <a:lstStyle/>
                    <a:p>
                      <a:pPr algn="l" fontAlgn="ctr"/>
                      <a:r>
                        <a:rPr lang="en-US" sz="2300" u="none" strike="noStrike" cap="none" spc="0" dirty="0">
                          <a:solidFill>
                            <a:schemeClr val="tx1"/>
                          </a:solidFill>
                          <a:effectLst/>
                        </a:rPr>
                        <a:t>TS BN </a:t>
                      </a:r>
                      <a:r>
                        <a:rPr lang="en-US" sz="2300" u="none" strike="noStrike" cap="none" spc="0" dirty="0" err="1">
                          <a:solidFill>
                            <a:schemeClr val="tx1"/>
                          </a:solidFill>
                          <a:effectLst/>
                        </a:rPr>
                        <a:t>đang</a:t>
                      </a:r>
                      <a:r>
                        <a:rPr lang="en-US" sz="2300" u="none" strike="noStrike" cap="none" spc="0" dirty="0">
                          <a:solidFill>
                            <a:schemeClr val="tx1"/>
                          </a:solidFill>
                          <a:effectLst/>
                        </a:rPr>
                        <a:t> </a:t>
                      </a:r>
                      <a:r>
                        <a:rPr lang="en-US" sz="2300" u="none" strike="noStrike" cap="none" spc="0" dirty="0" err="1">
                          <a:solidFill>
                            <a:schemeClr val="tx1"/>
                          </a:solidFill>
                          <a:effectLst/>
                        </a:rPr>
                        <a:t>điều</a:t>
                      </a:r>
                      <a:r>
                        <a:rPr lang="en-US" sz="2300" u="none" strike="noStrike" cap="none" spc="0" dirty="0">
                          <a:solidFill>
                            <a:schemeClr val="tx1"/>
                          </a:solidFill>
                          <a:effectLst/>
                        </a:rPr>
                        <a:t> </a:t>
                      </a:r>
                      <a:r>
                        <a:rPr lang="en-US" sz="2300" u="none" strike="noStrike" cap="none" spc="0" dirty="0" err="1">
                          <a:solidFill>
                            <a:schemeClr val="tx1"/>
                          </a:solidFill>
                          <a:effectLst/>
                        </a:rPr>
                        <a:t>trị</a:t>
                      </a:r>
                      <a:r>
                        <a:rPr lang="en-US" sz="2300" u="none" strike="noStrike" cap="none" spc="0" dirty="0">
                          <a:solidFill>
                            <a:schemeClr val="tx1"/>
                          </a:solidFill>
                          <a:effectLst/>
                        </a:rPr>
                        <a:t> </a:t>
                      </a:r>
                      <a:endParaRPr lang="en-US" sz="2300" b="1"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38100" cmpd="sng">
                      <a:noFill/>
                    </a:lnT>
                    <a:lnB w="12700" cap="flat" cmpd="sng" algn="ctr">
                      <a:noFill/>
                      <a:prstDash val="solid"/>
                    </a:lnB>
                    <a:noFill/>
                  </a:tcPr>
                </a:tc>
                <a:tc>
                  <a:txBody>
                    <a:bodyPr/>
                    <a:lstStyle/>
                    <a:p>
                      <a:pPr algn="r" fontAlgn="ctr"/>
                      <a:r>
                        <a:rPr lang="x-none" sz="2300" u="none" strike="noStrike" cap="none" spc="0" dirty="0">
                          <a:solidFill>
                            <a:schemeClr val="tx1"/>
                          </a:solidFill>
                          <a:effectLst/>
                        </a:rPr>
                        <a:t>40.578</a:t>
                      </a:r>
                      <a:endParaRPr lang="x-none" sz="2300" b="1"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38100" cmpd="sng">
                      <a:noFill/>
                    </a:lnT>
                    <a:lnB w="12700" cap="flat" cmpd="sng" algn="ctr">
                      <a:noFill/>
                      <a:prstDash val="solid"/>
                    </a:lnB>
                    <a:noFill/>
                  </a:tcPr>
                </a:tc>
                <a:tc>
                  <a:txBody>
                    <a:bodyPr/>
                    <a:lstStyle/>
                    <a:p>
                      <a:pPr algn="r" fontAlgn="b"/>
                      <a:r>
                        <a:rPr lang="x-none" sz="2300" u="none" strike="noStrike" cap="none" spc="0">
                          <a:solidFill>
                            <a:schemeClr val="tx1"/>
                          </a:solidFill>
                          <a:effectLst/>
                        </a:rPr>
                        <a:t>100</a:t>
                      </a:r>
                      <a:endParaRPr lang="x-none" sz="2300" b="0"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178119224"/>
                  </a:ext>
                </a:extLst>
              </a:tr>
              <a:tr h="552177">
                <a:tc>
                  <a:txBody>
                    <a:bodyPr/>
                    <a:lstStyle/>
                    <a:p>
                      <a:pPr algn="l" fontAlgn="ctr"/>
                      <a:r>
                        <a:rPr lang="vi-VN" sz="2300" u="none" strike="noStrike" cap="none" spc="0" dirty="0">
                          <a:solidFill>
                            <a:schemeClr val="tx1"/>
                          </a:solidFill>
                          <a:effectLst/>
                        </a:rPr>
                        <a:t>1. Không triệu chứng, triệu chứng nhẹ</a:t>
                      </a:r>
                      <a:endParaRPr lang="vi-VN" sz="2300" b="0"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ctr"/>
                      <a:r>
                        <a:rPr lang="x-none" sz="2300" u="none" strike="noStrike" cap="none" spc="0" dirty="0">
                          <a:solidFill>
                            <a:schemeClr val="tx1"/>
                          </a:solidFill>
                          <a:effectLst/>
                        </a:rPr>
                        <a:t>33.110</a:t>
                      </a:r>
                      <a:endParaRPr lang="x-none" sz="2300" b="0"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x-none" sz="2300" u="none" strike="noStrike" cap="none" spc="0" dirty="0">
                          <a:solidFill>
                            <a:schemeClr val="tx1"/>
                          </a:solidFill>
                          <a:effectLst/>
                        </a:rPr>
                        <a:t>81,6</a:t>
                      </a:r>
                      <a:endParaRPr lang="x-none" sz="2300" b="0"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42092409"/>
                  </a:ext>
                </a:extLst>
              </a:tr>
              <a:tr h="552177">
                <a:tc>
                  <a:txBody>
                    <a:bodyPr/>
                    <a:lstStyle/>
                    <a:p>
                      <a:pPr algn="l" fontAlgn="ctr"/>
                      <a:r>
                        <a:rPr lang="en-US" sz="2300" u="none" strike="noStrike" cap="none" spc="0" dirty="0">
                          <a:solidFill>
                            <a:schemeClr val="tx1"/>
                          </a:solidFill>
                          <a:effectLst/>
                        </a:rPr>
                        <a:t>2. </a:t>
                      </a:r>
                      <a:r>
                        <a:rPr lang="en-US" sz="2300" u="none" strike="noStrike" cap="none" spc="0" dirty="0" err="1">
                          <a:solidFill>
                            <a:schemeClr val="tx1"/>
                          </a:solidFill>
                          <a:effectLst/>
                        </a:rPr>
                        <a:t>Mức</a:t>
                      </a:r>
                      <a:r>
                        <a:rPr lang="en-US" sz="2300" u="none" strike="noStrike" cap="none" spc="0" dirty="0">
                          <a:solidFill>
                            <a:schemeClr val="tx1"/>
                          </a:solidFill>
                          <a:effectLst/>
                        </a:rPr>
                        <a:t> </a:t>
                      </a:r>
                      <a:r>
                        <a:rPr lang="en-US" sz="2300" u="none" strike="noStrike" cap="none" spc="0" dirty="0" err="1">
                          <a:solidFill>
                            <a:schemeClr val="tx1"/>
                          </a:solidFill>
                          <a:effectLst/>
                        </a:rPr>
                        <a:t>độ</a:t>
                      </a:r>
                      <a:r>
                        <a:rPr lang="en-US" sz="2300" u="none" strike="noStrike" cap="none" spc="0" dirty="0">
                          <a:solidFill>
                            <a:schemeClr val="tx1"/>
                          </a:solidFill>
                          <a:effectLst/>
                        </a:rPr>
                        <a:t> </a:t>
                      </a:r>
                      <a:r>
                        <a:rPr lang="en-US" sz="2300" u="none" strike="noStrike" cap="none" spc="0" dirty="0" err="1">
                          <a:solidFill>
                            <a:schemeClr val="tx1"/>
                          </a:solidFill>
                          <a:effectLst/>
                        </a:rPr>
                        <a:t>trung</a:t>
                      </a:r>
                      <a:r>
                        <a:rPr lang="en-US" sz="2300" u="none" strike="noStrike" cap="none" spc="0" dirty="0">
                          <a:solidFill>
                            <a:schemeClr val="tx1"/>
                          </a:solidFill>
                          <a:effectLst/>
                        </a:rPr>
                        <a:t> </a:t>
                      </a:r>
                      <a:r>
                        <a:rPr lang="en-US" sz="2300" u="none" strike="noStrike" cap="none" spc="0" dirty="0" err="1">
                          <a:solidFill>
                            <a:schemeClr val="tx1"/>
                          </a:solidFill>
                          <a:effectLst/>
                        </a:rPr>
                        <a:t>bình</a:t>
                      </a:r>
                      <a:r>
                        <a:rPr lang="en-US" sz="2300" u="none" strike="noStrike" cap="none" spc="0" dirty="0">
                          <a:solidFill>
                            <a:schemeClr val="tx1"/>
                          </a:solidFill>
                          <a:effectLst/>
                        </a:rPr>
                        <a:t> (</a:t>
                      </a:r>
                      <a:r>
                        <a:rPr lang="en-US" sz="2300" u="none" strike="noStrike" cap="none" spc="0" dirty="0" err="1">
                          <a:solidFill>
                            <a:schemeClr val="tx1"/>
                          </a:solidFill>
                          <a:effectLst/>
                        </a:rPr>
                        <a:t>thở</a:t>
                      </a:r>
                      <a:r>
                        <a:rPr lang="en-US" sz="2300" u="none" strike="noStrike" cap="none" spc="0" dirty="0">
                          <a:solidFill>
                            <a:schemeClr val="tx1"/>
                          </a:solidFill>
                          <a:effectLst/>
                        </a:rPr>
                        <a:t> </a:t>
                      </a:r>
                      <a:r>
                        <a:rPr lang="en-US" sz="2300" u="none" strike="noStrike" cap="none" spc="0" dirty="0" err="1">
                          <a:solidFill>
                            <a:schemeClr val="tx1"/>
                          </a:solidFill>
                          <a:effectLst/>
                        </a:rPr>
                        <a:t>khí</a:t>
                      </a:r>
                      <a:r>
                        <a:rPr lang="en-US" sz="2300" u="none" strike="noStrike" cap="none" spc="0" dirty="0">
                          <a:solidFill>
                            <a:schemeClr val="tx1"/>
                          </a:solidFill>
                          <a:effectLst/>
                        </a:rPr>
                        <a:t> </a:t>
                      </a:r>
                      <a:r>
                        <a:rPr lang="en-US" sz="2300" u="none" strike="noStrike" cap="none" spc="0" dirty="0" err="1">
                          <a:solidFill>
                            <a:schemeClr val="tx1"/>
                          </a:solidFill>
                          <a:effectLst/>
                        </a:rPr>
                        <a:t>phòng</a:t>
                      </a:r>
                      <a:r>
                        <a:rPr lang="en-US" sz="2300" u="none" strike="noStrike" cap="none" spc="0" dirty="0">
                          <a:solidFill>
                            <a:schemeClr val="tx1"/>
                          </a:solidFill>
                          <a:effectLst/>
                        </a:rPr>
                        <a:t>)</a:t>
                      </a:r>
                      <a:endParaRPr lang="en-US" sz="2300" b="0"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ctr"/>
                      <a:r>
                        <a:rPr lang="x-none" sz="2300" u="none" strike="noStrike" cap="none" spc="0" dirty="0">
                          <a:solidFill>
                            <a:schemeClr val="tx1"/>
                          </a:solidFill>
                          <a:effectLst/>
                        </a:rPr>
                        <a:t>3.764</a:t>
                      </a:r>
                      <a:endParaRPr lang="x-none" sz="2300" b="0"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x-none" sz="2300" b="0" i="0" u="none" strike="noStrike" cap="none" spc="0" dirty="0">
                          <a:solidFill>
                            <a:schemeClr val="tx1"/>
                          </a:solidFill>
                          <a:effectLst/>
                          <a:latin typeface="Arial" panose="020B0604020202020204" pitchFamily="34" charset="0"/>
                          <a:cs typeface="Arial" panose="020B0604020202020204" pitchFamily="34" charset="0"/>
                        </a:rPr>
                        <a:t>9,3</a:t>
                      </a: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290799604"/>
                  </a:ext>
                </a:extLst>
              </a:tr>
              <a:tr h="552177">
                <a:tc>
                  <a:txBody>
                    <a:bodyPr/>
                    <a:lstStyle/>
                    <a:p>
                      <a:pPr algn="l" fontAlgn="ctr"/>
                      <a:r>
                        <a:rPr lang="en-US" sz="2300" u="sng" strike="noStrike" cap="none" spc="0">
                          <a:solidFill>
                            <a:schemeClr val="tx1"/>
                          </a:solidFill>
                          <a:effectLst/>
                        </a:rPr>
                        <a:t>3. </a:t>
                      </a:r>
                      <a:r>
                        <a:rPr lang="en-US" sz="2300" u="sng" strike="noStrike" cap="none" spc="0" err="1">
                          <a:solidFill>
                            <a:schemeClr val="tx1"/>
                          </a:solidFill>
                          <a:effectLst/>
                        </a:rPr>
                        <a:t>Tổng</a:t>
                      </a:r>
                      <a:r>
                        <a:rPr lang="en-US" sz="2300" u="sng" strike="noStrike" cap="none" spc="0">
                          <a:solidFill>
                            <a:schemeClr val="tx1"/>
                          </a:solidFill>
                          <a:effectLst/>
                        </a:rPr>
                        <a:t> </a:t>
                      </a:r>
                      <a:r>
                        <a:rPr lang="en-US" sz="2300" u="sng" strike="noStrike" cap="none" spc="0" err="1">
                          <a:solidFill>
                            <a:schemeClr val="tx1"/>
                          </a:solidFill>
                          <a:effectLst/>
                        </a:rPr>
                        <a:t>số</a:t>
                      </a:r>
                      <a:r>
                        <a:rPr lang="en-US" sz="2300" u="sng" strike="noStrike" cap="none" spc="0">
                          <a:solidFill>
                            <a:schemeClr val="tx1"/>
                          </a:solidFill>
                          <a:effectLst/>
                        </a:rPr>
                        <a:t> BN </a:t>
                      </a:r>
                      <a:r>
                        <a:rPr lang="en-US" sz="2300" u="sng" strike="noStrike" cap="none" spc="0" err="1">
                          <a:solidFill>
                            <a:schemeClr val="tx1"/>
                          </a:solidFill>
                          <a:effectLst/>
                        </a:rPr>
                        <a:t>nặng</a:t>
                      </a:r>
                      <a:r>
                        <a:rPr lang="en-US" sz="2300" u="sng" strike="noStrike" cap="none" spc="0">
                          <a:solidFill>
                            <a:schemeClr val="tx1"/>
                          </a:solidFill>
                          <a:effectLst/>
                        </a:rPr>
                        <a:t>, </a:t>
                      </a:r>
                      <a:r>
                        <a:rPr lang="en-US" sz="2300" u="sng" strike="noStrike" cap="none" spc="0" err="1">
                          <a:solidFill>
                            <a:schemeClr val="tx1"/>
                          </a:solidFill>
                          <a:effectLst/>
                        </a:rPr>
                        <a:t>nguy</a:t>
                      </a:r>
                      <a:r>
                        <a:rPr lang="en-US" sz="2300" u="sng" strike="noStrike" cap="none" spc="0">
                          <a:solidFill>
                            <a:schemeClr val="tx1"/>
                          </a:solidFill>
                          <a:effectLst/>
                        </a:rPr>
                        <a:t> </a:t>
                      </a:r>
                      <a:r>
                        <a:rPr lang="en-US" sz="2300" u="sng" strike="noStrike" cap="none" spc="0" err="1">
                          <a:solidFill>
                            <a:schemeClr val="tx1"/>
                          </a:solidFill>
                          <a:effectLst/>
                        </a:rPr>
                        <a:t>kịch</a:t>
                      </a:r>
                      <a:endParaRPr lang="en-US" sz="2300" b="1" i="1" u="sng" strike="noStrike" cap="none" spc="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ctr"/>
                      <a:r>
                        <a:rPr lang="x-none" sz="2300" b="1" u="none" strike="noStrike" cap="none" spc="0" dirty="0">
                          <a:solidFill>
                            <a:schemeClr val="tx1"/>
                          </a:solidFill>
                          <a:effectLst/>
                        </a:rPr>
                        <a:t>3.704</a:t>
                      </a:r>
                      <a:endParaRPr lang="x-none" sz="2300" b="1"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x-none" sz="2300" b="1" u="none" strike="noStrike" cap="none" spc="0" dirty="0">
                          <a:solidFill>
                            <a:schemeClr val="tx1"/>
                          </a:solidFill>
                          <a:effectLst/>
                        </a:rPr>
                        <a:t>9,1</a:t>
                      </a:r>
                      <a:endParaRPr lang="x-none" sz="2300" b="1" i="0"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6859310"/>
                  </a:ext>
                </a:extLst>
              </a:tr>
              <a:tr h="552177">
                <a:tc>
                  <a:txBody>
                    <a:bodyPr/>
                    <a:lstStyle/>
                    <a:p>
                      <a:pPr algn="l" fontAlgn="ctr"/>
                      <a:r>
                        <a:rPr lang="en-US" sz="2300" i="1" u="none" strike="noStrike" cap="none" spc="0" dirty="0">
                          <a:solidFill>
                            <a:schemeClr val="tx1"/>
                          </a:solidFill>
                          <a:effectLst/>
                        </a:rPr>
                        <a:t> - </a:t>
                      </a:r>
                      <a:r>
                        <a:rPr lang="en-US" sz="2300" i="1" u="none" strike="noStrike" cap="none" spc="0" dirty="0" err="1">
                          <a:solidFill>
                            <a:schemeClr val="tx1"/>
                          </a:solidFill>
                          <a:effectLst/>
                        </a:rPr>
                        <a:t>Nặng</a:t>
                      </a:r>
                      <a:r>
                        <a:rPr lang="en-US" sz="2300" i="1" u="none" strike="noStrike" cap="none" spc="0" dirty="0">
                          <a:solidFill>
                            <a:schemeClr val="tx1"/>
                          </a:solidFill>
                          <a:effectLst/>
                        </a:rPr>
                        <a:t>: oxy </a:t>
                      </a:r>
                      <a:r>
                        <a:rPr lang="en-US" sz="2300" i="1" u="none" strike="noStrike" cap="none" spc="0" dirty="0" err="1">
                          <a:solidFill>
                            <a:schemeClr val="tx1"/>
                          </a:solidFill>
                          <a:effectLst/>
                        </a:rPr>
                        <a:t>marsk</a:t>
                      </a:r>
                      <a:r>
                        <a:rPr lang="en-US" sz="2300" i="1" u="none" strike="noStrike" cap="none" spc="0" dirty="0">
                          <a:solidFill>
                            <a:schemeClr val="tx1"/>
                          </a:solidFill>
                          <a:effectLst/>
                        </a:rPr>
                        <a:t>, </a:t>
                      </a:r>
                      <a:r>
                        <a:rPr lang="en-US" sz="2300" i="1" u="none" strike="noStrike" cap="none" spc="0" dirty="0" err="1">
                          <a:solidFill>
                            <a:schemeClr val="tx1"/>
                          </a:solidFill>
                          <a:effectLst/>
                        </a:rPr>
                        <a:t>gọng</a:t>
                      </a:r>
                      <a:r>
                        <a:rPr lang="en-US" sz="2300" i="1" u="none" strike="noStrike" cap="none" spc="0" dirty="0">
                          <a:solidFill>
                            <a:schemeClr val="tx1"/>
                          </a:solidFill>
                          <a:effectLst/>
                        </a:rPr>
                        <a:t> </a:t>
                      </a:r>
                      <a:r>
                        <a:rPr lang="en-US" sz="2300" i="1" u="none" strike="noStrike" cap="none" spc="0" dirty="0" err="1">
                          <a:solidFill>
                            <a:schemeClr val="tx1"/>
                          </a:solidFill>
                          <a:effectLst/>
                        </a:rPr>
                        <a:t>kính</a:t>
                      </a:r>
                      <a:endParaRPr lang="en-US"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ctr"/>
                      <a:r>
                        <a:rPr lang="x-none" sz="2300" i="1" u="none" strike="noStrike" cap="none" spc="0" dirty="0">
                          <a:solidFill>
                            <a:schemeClr val="tx1"/>
                          </a:solidFill>
                          <a:effectLst/>
                        </a:rPr>
                        <a:t>2.435</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x-none" sz="2300" i="1" u="none" strike="noStrike" cap="none" spc="0" dirty="0">
                          <a:solidFill>
                            <a:schemeClr val="tx1"/>
                          </a:solidFill>
                          <a:effectLst/>
                        </a:rPr>
                        <a:t>6,0</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799889600"/>
                  </a:ext>
                </a:extLst>
              </a:tr>
              <a:tr h="552177">
                <a:tc>
                  <a:txBody>
                    <a:bodyPr/>
                    <a:lstStyle/>
                    <a:p>
                      <a:pPr algn="l" fontAlgn="ctr"/>
                      <a:r>
                        <a:rPr lang="en-US" sz="2300" i="1" u="none" strike="noStrike" cap="none" spc="0" dirty="0">
                          <a:solidFill>
                            <a:schemeClr val="tx1"/>
                          </a:solidFill>
                          <a:effectLst/>
                        </a:rPr>
                        <a:t> - </a:t>
                      </a:r>
                      <a:r>
                        <a:rPr lang="en-US" sz="2300" i="1" u="none" strike="noStrike" cap="none" spc="0" dirty="0" err="1">
                          <a:solidFill>
                            <a:schemeClr val="tx1"/>
                          </a:solidFill>
                          <a:effectLst/>
                        </a:rPr>
                        <a:t>Nặng</a:t>
                      </a:r>
                      <a:r>
                        <a:rPr lang="en-US" sz="2300" i="1" u="none" strike="noStrike" cap="none" spc="0" dirty="0">
                          <a:solidFill>
                            <a:schemeClr val="tx1"/>
                          </a:solidFill>
                          <a:effectLst/>
                        </a:rPr>
                        <a:t>: oxy </a:t>
                      </a:r>
                      <a:r>
                        <a:rPr lang="en-US" sz="2300" i="1" u="none" strike="noStrike" cap="none" spc="0" dirty="0" err="1">
                          <a:solidFill>
                            <a:schemeClr val="tx1"/>
                          </a:solidFill>
                          <a:effectLst/>
                        </a:rPr>
                        <a:t>dòng</a:t>
                      </a:r>
                      <a:r>
                        <a:rPr lang="en-US" sz="2300" i="1" u="none" strike="noStrike" cap="none" spc="0" dirty="0">
                          <a:solidFill>
                            <a:schemeClr val="tx1"/>
                          </a:solidFill>
                          <a:effectLst/>
                        </a:rPr>
                        <a:t> </a:t>
                      </a:r>
                      <a:r>
                        <a:rPr lang="en-US" sz="2300" i="1" u="none" strike="noStrike" cap="none" spc="0" dirty="0" err="1">
                          <a:solidFill>
                            <a:schemeClr val="tx1"/>
                          </a:solidFill>
                          <a:effectLst/>
                        </a:rPr>
                        <a:t>cao</a:t>
                      </a:r>
                      <a:r>
                        <a:rPr lang="en-US" sz="2300" i="1" u="none" strike="noStrike" cap="none" spc="0" dirty="0">
                          <a:solidFill>
                            <a:schemeClr val="tx1"/>
                          </a:solidFill>
                          <a:effectLst/>
                        </a:rPr>
                        <a:t> HFNC</a:t>
                      </a:r>
                      <a:endParaRPr lang="en-US"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ctr"/>
                      <a:r>
                        <a:rPr lang="x-none" sz="2300" i="1" u="none" strike="noStrike" cap="none" spc="0" dirty="0">
                          <a:solidFill>
                            <a:schemeClr val="tx1"/>
                          </a:solidFill>
                          <a:effectLst/>
                        </a:rPr>
                        <a:t>666</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x-none" sz="2300" i="1" u="none" strike="noStrike" cap="none" spc="0" dirty="0">
                          <a:solidFill>
                            <a:schemeClr val="tx1"/>
                          </a:solidFill>
                          <a:effectLst/>
                        </a:rPr>
                        <a:t>1,6</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98104224"/>
                  </a:ext>
                </a:extLst>
              </a:tr>
              <a:tr h="552177">
                <a:tc>
                  <a:txBody>
                    <a:bodyPr/>
                    <a:lstStyle/>
                    <a:p>
                      <a:pPr algn="l" fontAlgn="ctr"/>
                      <a:r>
                        <a:rPr lang="en-US" sz="2300" i="1" u="none" strike="noStrike" cap="none" spc="0" dirty="0">
                          <a:solidFill>
                            <a:schemeClr val="tx1"/>
                          </a:solidFill>
                          <a:effectLst/>
                        </a:rPr>
                        <a:t> - </a:t>
                      </a:r>
                      <a:r>
                        <a:rPr lang="en-US" sz="2300" i="1" u="none" strike="noStrike" cap="none" spc="0" dirty="0" err="1">
                          <a:solidFill>
                            <a:schemeClr val="tx1"/>
                          </a:solidFill>
                          <a:effectLst/>
                        </a:rPr>
                        <a:t>Nặng</a:t>
                      </a:r>
                      <a:r>
                        <a:rPr lang="en-US" sz="2300" i="1" u="none" strike="noStrike" cap="none" spc="0" dirty="0">
                          <a:solidFill>
                            <a:schemeClr val="tx1"/>
                          </a:solidFill>
                          <a:effectLst/>
                        </a:rPr>
                        <a:t>: </a:t>
                      </a:r>
                      <a:r>
                        <a:rPr lang="en-US" sz="2300" i="1" u="none" strike="noStrike" cap="none" spc="0" dirty="0" err="1">
                          <a:solidFill>
                            <a:schemeClr val="tx1"/>
                          </a:solidFill>
                          <a:effectLst/>
                        </a:rPr>
                        <a:t>thở</a:t>
                      </a:r>
                      <a:r>
                        <a:rPr lang="en-US" sz="2300" i="1" u="none" strike="noStrike" cap="none" spc="0" dirty="0">
                          <a:solidFill>
                            <a:schemeClr val="tx1"/>
                          </a:solidFill>
                          <a:effectLst/>
                        </a:rPr>
                        <a:t> </a:t>
                      </a:r>
                      <a:r>
                        <a:rPr lang="en-US" sz="2300" i="1" u="none" strike="noStrike" cap="none" spc="0" dirty="0" err="1">
                          <a:solidFill>
                            <a:schemeClr val="tx1"/>
                          </a:solidFill>
                          <a:effectLst/>
                        </a:rPr>
                        <a:t>máy</a:t>
                      </a:r>
                      <a:r>
                        <a:rPr lang="en-US" sz="2300" i="1" u="none" strike="noStrike" cap="none" spc="0" dirty="0">
                          <a:solidFill>
                            <a:schemeClr val="tx1"/>
                          </a:solidFill>
                          <a:effectLst/>
                        </a:rPr>
                        <a:t> </a:t>
                      </a:r>
                      <a:r>
                        <a:rPr lang="en-US" sz="2300" i="1" u="none" strike="noStrike" cap="none" spc="0" dirty="0" err="1">
                          <a:solidFill>
                            <a:schemeClr val="tx1"/>
                          </a:solidFill>
                          <a:effectLst/>
                        </a:rPr>
                        <a:t>không</a:t>
                      </a:r>
                      <a:r>
                        <a:rPr lang="en-US" sz="2300" i="1" u="none" strike="noStrike" cap="none" spc="0" dirty="0">
                          <a:solidFill>
                            <a:schemeClr val="tx1"/>
                          </a:solidFill>
                          <a:effectLst/>
                        </a:rPr>
                        <a:t> </a:t>
                      </a:r>
                      <a:r>
                        <a:rPr lang="en-US" sz="2300" i="1" u="none" strike="noStrike" cap="none" spc="0" dirty="0" err="1">
                          <a:solidFill>
                            <a:schemeClr val="tx1"/>
                          </a:solidFill>
                          <a:effectLst/>
                        </a:rPr>
                        <a:t>xâm</a:t>
                      </a:r>
                      <a:r>
                        <a:rPr lang="en-US" sz="2300" i="1" u="none" strike="noStrike" cap="none" spc="0" dirty="0">
                          <a:solidFill>
                            <a:schemeClr val="tx1"/>
                          </a:solidFill>
                          <a:effectLst/>
                        </a:rPr>
                        <a:t> </a:t>
                      </a:r>
                      <a:r>
                        <a:rPr lang="en-US" sz="2300" i="1" u="none" strike="noStrike" cap="none" spc="0" dirty="0" err="1">
                          <a:solidFill>
                            <a:schemeClr val="tx1"/>
                          </a:solidFill>
                          <a:effectLst/>
                        </a:rPr>
                        <a:t>lấn</a:t>
                      </a:r>
                      <a:endParaRPr lang="en-US"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ctr"/>
                      <a:r>
                        <a:rPr lang="x-none" sz="2300" i="1" u="none" strike="noStrike" cap="none" spc="0" dirty="0">
                          <a:solidFill>
                            <a:schemeClr val="tx1"/>
                          </a:solidFill>
                          <a:effectLst/>
                        </a:rPr>
                        <a:t>87</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x-none" sz="2300" i="1" u="none" strike="noStrike" cap="none" spc="0" dirty="0">
                          <a:solidFill>
                            <a:schemeClr val="tx1"/>
                          </a:solidFill>
                          <a:effectLst/>
                        </a:rPr>
                        <a:t>0,2</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987314972"/>
                  </a:ext>
                </a:extLst>
              </a:tr>
              <a:tr h="552177">
                <a:tc>
                  <a:txBody>
                    <a:bodyPr/>
                    <a:lstStyle/>
                    <a:p>
                      <a:pPr algn="l" fontAlgn="ctr"/>
                      <a:r>
                        <a:rPr lang="en-US" sz="2300" i="1" u="none" strike="noStrike" cap="none" spc="0" dirty="0">
                          <a:solidFill>
                            <a:schemeClr val="tx1"/>
                          </a:solidFill>
                          <a:effectLst/>
                        </a:rPr>
                        <a:t> - </a:t>
                      </a:r>
                      <a:r>
                        <a:rPr lang="en-US" sz="2300" i="1" u="none" strike="noStrike" cap="none" spc="0" dirty="0" err="1">
                          <a:solidFill>
                            <a:schemeClr val="tx1"/>
                          </a:solidFill>
                          <a:effectLst/>
                        </a:rPr>
                        <a:t>Nguy</a:t>
                      </a:r>
                      <a:r>
                        <a:rPr lang="en-US" sz="2300" i="1" u="none" strike="noStrike" cap="none" spc="0" dirty="0">
                          <a:solidFill>
                            <a:schemeClr val="tx1"/>
                          </a:solidFill>
                          <a:effectLst/>
                        </a:rPr>
                        <a:t> </a:t>
                      </a:r>
                      <a:r>
                        <a:rPr lang="en-US" sz="2300" i="1" u="none" strike="noStrike" cap="none" spc="0" dirty="0" err="1">
                          <a:solidFill>
                            <a:schemeClr val="tx1"/>
                          </a:solidFill>
                          <a:effectLst/>
                        </a:rPr>
                        <a:t>kịch</a:t>
                      </a:r>
                      <a:r>
                        <a:rPr lang="en-US" sz="2300" i="1" u="none" strike="noStrike" cap="none" spc="0" dirty="0">
                          <a:solidFill>
                            <a:schemeClr val="tx1"/>
                          </a:solidFill>
                          <a:effectLst/>
                        </a:rPr>
                        <a:t>: </a:t>
                      </a:r>
                      <a:r>
                        <a:rPr lang="en-US" sz="2300" i="1" u="none" strike="noStrike" cap="none" spc="0" dirty="0" err="1">
                          <a:solidFill>
                            <a:schemeClr val="tx1"/>
                          </a:solidFill>
                          <a:effectLst/>
                        </a:rPr>
                        <a:t>thở</a:t>
                      </a:r>
                      <a:r>
                        <a:rPr lang="en-US" sz="2300" i="1" u="none" strike="noStrike" cap="none" spc="0" dirty="0">
                          <a:solidFill>
                            <a:schemeClr val="tx1"/>
                          </a:solidFill>
                          <a:effectLst/>
                        </a:rPr>
                        <a:t> </a:t>
                      </a:r>
                      <a:r>
                        <a:rPr lang="en-US" sz="2300" i="1" u="none" strike="noStrike" cap="none" spc="0" dirty="0" err="1">
                          <a:solidFill>
                            <a:schemeClr val="tx1"/>
                          </a:solidFill>
                          <a:effectLst/>
                        </a:rPr>
                        <a:t>máy</a:t>
                      </a:r>
                      <a:r>
                        <a:rPr lang="en-US" sz="2300" i="1" u="none" strike="noStrike" cap="none" spc="0" dirty="0">
                          <a:solidFill>
                            <a:schemeClr val="tx1"/>
                          </a:solidFill>
                          <a:effectLst/>
                        </a:rPr>
                        <a:t> </a:t>
                      </a:r>
                      <a:r>
                        <a:rPr lang="en-US" sz="2300" i="1" u="none" strike="noStrike" cap="none" spc="0" dirty="0" err="1">
                          <a:solidFill>
                            <a:schemeClr val="tx1"/>
                          </a:solidFill>
                          <a:effectLst/>
                        </a:rPr>
                        <a:t>xâm</a:t>
                      </a:r>
                      <a:r>
                        <a:rPr lang="en-US" sz="2300" i="1" u="none" strike="noStrike" cap="none" spc="0" dirty="0">
                          <a:solidFill>
                            <a:schemeClr val="tx1"/>
                          </a:solidFill>
                          <a:effectLst/>
                        </a:rPr>
                        <a:t> </a:t>
                      </a:r>
                      <a:r>
                        <a:rPr lang="en-US" sz="2300" i="1" u="none" strike="noStrike" cap="none" spc="0" dirty="0" err="1">
                          <a:solidFill>
                            <a:schemeClr val="tx1"/>
                          </a:solidFill>
                          <a:effectLst/>
                        </a:rPr>
                        <a:t>lấn</a:t>
                      </a:r>
                      <a:endParaRPr lang="en-US"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ctr"/>
                      <a:r>
                        <a:rPr lang="x-none" sz="2300" b="0" i="1" u="none" strike="noStrike" cap="none" spc="0" dirty="0">
                          <a:solidFill>
                            <a:schemeClr val="tx1"/>
                          </a:solidFill>
                          <a:effectLst/>
                          <a:latin typeface="Arial" panose="020B0604020202020204" pitchFamily="34" charset="0"/>
                          <a:cs typeface="Arial" panose="020B0604020202020204" pitchFamily="34" charset="0"/>
                        </a:rPr>
                        <a:t>496</a:t>
                      </a: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x-none" sz="2300" i="1" u="none" strike="noStrike" cap="none" spc="0" dirty="0">
                          <a:solidFill>
                            <a:schemeClr val="tx1"/>
                          </a:solidFill>
                          <a:effectLst/>
                        </a:rPr>
                        <a:t>1,2</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74324911"/>
                  </a:ext>
                </a:extLst>
              </a:tr>
              <a:tr h="552177">
                <a:tc>
                  <a:txBody>
                    <a:bodyPr/>
                    <a:lstStyle/>
                    <a:p>
                      <a:pPr algn="l" fontAlgn="ctr"/>
                      <a:r>
                        <a:rPr lang="en-US" sz="2300" i="1" u="none" strike="noStrike" cap="none" spc="0" dirty="0">
                          <a:solidFill>
                            <a:schemeClr val="tx1"/>
                          </a:solidFill>
                          <a:effectLst/>
                        </a:rPr>
                        <a:t> - </a:t>
                      </a:r>
                      <a:r>
                        <a:rPr lang="en-US" sz="2300" i="1" u="none" strike="noStrike" cap="none" spc="0" dirty="0" err="1">
                          <a:solidFill>
                            <a:schemeClr val="tx1"/>
                          </a:solidFill>
                          <a:effectLst/>
                        </a:rPr>
                        <a:t>Nguy</a:t>
                      </a:r>
                      <a:r>
                        <a:rPr lang="en-US" sz="2300" i="1" u="none" strike="noStrike" cap="none" spc="0" dirty="0">
                          <a:solidFill>
                            <a:schemeClr val="tx1"/>
                          </a:solidFill>
                          <a:effectLst/>
                        </a:rPr>
                        <a:t> </a:t>
                      </a:r>
                      <a:r>
                        <a:rPr lang="en-US" sz="2300" i="1" u="none" strike="noStrike" cap="none" spc="0" dirty="0" err="1">
                          <a:solidFill>
                            <a:schemeClr val="tx1"/>
                          </a:solidFill>
                          <a:effectLst/>
                        </a:rPr>
                        <a:t>kịch</a:t>
                      </a:r>
                      <a:r>
                        <a:rPr lang="en-US" sz="2300" i="1" u="none" strike="noStrike" cap="none" spc="0" dirty="0">
                          <a:solidFill>
                            <a:schemeClr val="tx1"/>
                          </a:solidFill>
                          <a:effectLst/>
                        </a:rPr>
                        <a:t>: ECMO</a:t>
                      </a:r>
                      <a:endParaRPr lang="en-US"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fontAlgn="ctr"/>
                      <a:r>
                        <a:rPr lang="x-none" sz="2300" b="0" i="1" u="none" strike="noStrike" cap="none" spc="0" dirty="0">
                          <a:solidFill>
                            <a:schemeClr val="tx1"/>
                          </a:solidFill>
                          <a:effectLst/>
                          <a:latin typeface="Arial" panose="020B0604020202020204" pitchFamily="34" charset="0"/>
                          <a:cs typeface="Arial" panose="020B0604020202020204" pitchFamily="34" charset="0"/>
                        </a:rPr>
                        <a:t>20</a:t>
                      </a:r>
                    </a:p>
                  </a:txBody>
                  <a:tcPr marL="13707" marR="13707" marT="147904"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x-none" sz="2300" i="1" u="none" strike="noStrike" cap="none" spc="0" dirty="0">
                          <a:solidFill>
                            <a:schemeClr val="tx1"/>
                          </a:solidFill>
                          <a:effectLst/>
                        </a:rPr>
                        <a:t>0,05</a:t>
                      </a:r>
                      <a:endParaRPr lang="x-none" sz="2300" b="0" i="1" u="none" strike="noStrike" cap="none" spc="0" dirty="0">
                        <a:solidFill>
                          <a:schemeClr val="tx1"/>
                        </a:solidFill>
                        <a:effectLst/>
                        <a:latin typeface="Arial" panose="020B0604020202020204" pitchFamily="34" charset="0"/>
                        <a:cs typeface="Arial" panose="020B0604020202020204" pitchFamily="34" charset="0"/>
                      </a:endParaRPr>
                    </a:p>
                  </a:txBody>
                  <a:tcPr marL="13707" marR="13707" marT="147904"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80491632"/>
                  </a:ext>
                </a:extLst>
              </a:tr>
            </a:tbl>
          </a:graphicData>
        </a:graphic>
      </p:graphicFrame>
    </p:spTree>
    <p:extLst>
      <p:ext uri="{BB962C8B-B14F-4D97-AF65-F5344CB8AC3E}">
        <p14:creationId xmlns:p14="http://schemas.microsoft.com/office/powerpoint/2010/main" val="335610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E6982A-A835-B748-B099-924B863E64FE}"/>
              </a:ext>
            </a:extLst>
          </p:cNvPr>
          <p:cNvGraphicFramePr>
            <a:graphicFrameLocks noGrp="1"/>
          </p:cNvGraphicFramePr>
          <p:nvPr/>
        </p:nvGraphicFramePr>
        <p:xfrm>
          <a:off x="1098958" y="864066"/>
          <a:ext cx="7600424" cy="5734606"/>
        </p:xfrm>
        <a:graphic>
          <a:graphicData uri="http://schemas.openxmlformats.org/drawingml/2006/table">
            <a:tbl>
              <a:tblPr>
                <a:tableStyleId>{327F97BB-C833-4FB7-BDE5-3F7075034690}</a:tableStyleId>
              </a:tblPr>
              <a:tblGrid>
                <a:gridCol w="595618">
                  <a:extLst>
                    <a:ext uri="{9D8B030D-6E8A-4147-A177-3AD203B41FA5}">
                      <a16:colId xmlns:a16="http://schemas.microsoft.com/office/drawing/2014/main" val="2114484272"/>
                    </a:ext>
                  </a:extLst>
                </a:gridCol>
                <a:gridCol w="3618871">
                  <a:extLst>
                    <a:ext uri="{9D8B030D-6E8A-4147-A177-3AD203B41FA5}">
                      <a16:colId xmlns:a16="http://schemas.microsoft.com/office/drawing/2014/main" val="2702975339"/>
                    </a:ext>
                  </a:extLst>
                </a:gridCol>
                <a:gridCol w="1955954">
                  <a:extLst>
                    <a:ext uri="{9D8B030D-6E8A-4147-A177-3AD203B41FA5}">
                      <a16:colId xmlns:a16="http://schemas.microsoft.com/office/drawing/2014/main" val="1807560765"/>
                    </a:ext>
                  </a:extLst>
                </a:gridCol>
                <a:gridCol w="1429981">
                  <a:extLst>
                    <a:ext uri="{9D8B030D-6E8A-4147-A177-3AD203B41FA5}">
                      <a16:colId xmlns:a16="http://schemas.microsoft.com/office/drawing/2014/main" val="3136332555"/>
                    </a:ext>
                  </a:extLst>
                </a:gridCol>
              </a:tblGrid>
              <a:tr h="319878">
                <a:tc>
                  <a:txBody>
                    <a:bodyPr/>
                    <a:lstStyle/>
                    <a:p>
                      <a:pPr algn="ctr" fontAlgn="b"/>
                      <a:r>
                        <a:rPr lang="vi-VN" sz="2000" b="1" i="0" u="none" strike="noStrike" dirty="0">
                          <a:solidFill>
                            <a:srgbClr val="FFFF00"/>
                          </a:solidFill>
                          <a:effectLst/>
                          <a:latin typeface="Calibri" panose="020F0502020204030204" pitchFamily="34" charset="0"/>
                        </a:rPr>
                        <a:t>STT</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vi-VN" sz="2000" b="1" u="none" strike="noStrike" dirty="0">
                          <a:solidFill>
                            <a:srgbClr val="FFFF00"/>
                          </a:solidFill>
                          <a:effectLst/>
                        </a:rPr>
                        <a:t> Tỉnh, TP nơi báo cáo ca bệnh</a:t>
                      </a:r>
                      <a:endParaRPr lang="vi-VN" sz="2000" b="1"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2000" b="1" u="none" strike="noStrike" dirty="0" err="1">
                          <a:solidFill>
                            <a:srgbClr val="FFFF00"/>
                          </a:solidFill>
                          <a:effectLst/>
                        </a:rPr>
                        <a:t>Tổng</a:t>
                      </a:r>
                      <a:r>
                        <a:rPr lang="en-US" sz="2000" b="1" u="none" strike="noStrike" dirty="0">
                          <a:solidFill>
                            <a:srgbClr val="FFFF00"/>
                          </a:solidFill>
                          <a:effectLst/>
                        </a:rPr>
                        <a:t> </a:t>
                      </a:r>
                      <a:r>
                        <a:rPr lang="en-US" sz="2000" b="1" u="none" strike="noStrike" dirty="0" err="1">
                          <a:solidFill>
                            <a:srgbClr val="FFFF00"/>
                          </a:solidFill>
                          <a:effectLst/>
                        </a:rPr>
                        <a:t>cộng</a:t>
                      </a:r>
                      <a:endParaRPr lang="en-US" sz="2000" b="1"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2000" b="1" u="none" strike="noStrike" dirty="0" err="1">
                          <a:solidFill>
                            <a:srgbClr val="FFFF00"/>
                          </a:solidFill>
                          <a:effectLst/>
                        </a:rPr>
                        <a:t>Tỷ</a:t>
                      </a:r>
                      <a:r>
                        <a:rPr lang="en-US" sz="2000" b="1" u="none" strike="noStrike" dirty="0">
                          <a:solidFill>
                            <a:srgbClr val="FFFF00"/>
                          </a:solidFill>
                          <a:effectLst/>
                        </a:rPr>
                        <a:t> </a:t>
                      </a:r>
                      <a:r>
                        <a:rPr lang="en-US" sz="2000" b="1" u="none" strike="noStrike" dirty="0" err="1">
                          <a:solidFill>
                            <a:srgbClr val="FFFF00"/>
                          </a:solidFill>
                          <a:effectLst/>
                        </a:rPr>
                        <a:t>lệ</a:t>
                      </a:r>
                      <a:r>
                        <a:rPr lang="en-US" sz="2000" b="1" u="none" strike="noStrike" dirty="0">
                          <a:solidFill>
                            <a:srgbClr val="FFFF00"/>
                          </a:solidFill>
                          <a:effectLst/>
                        </a:rPr>
                        <a:t> (%)</a:t>
                      </a:r>
                      <a:endParaRPr lang="en-US" sz="2000" b="1"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856538690"/>
                  </a:ext>
                </a:extLst>
              </a:tr>
              <a:tr h="260784">
                <a:tc>
                  <a:txBody>
                    <a:bodyPr/>
                    <a:lstStyle/>
                    <a:p>
                      <a:pPr algn="ctr" fontAlgn="b"/>
                      <a:r>
                        <a:rPr lang="en-US" sz="2000" b="0" i="0" u="none" strike="noStrike" dirty="0">
                          <a:solidFill>
                            <a:srgbClr val="FFFF00"/>
                          </a:solidFill>
                          <a:effectLst/>
                          <a:latin typeface="Calibri" panose="020F0502020204030204" pitchFamily="34" charset="0"/>
                        </a:rPr>
                        <a:t>1</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a:solidFill>
                            <a:srgbClr val="FFFF00"/>
                          </a:solidFill>
                          <a:effectLst/>
                        </a:rPr>
                        <a:t>TP </a:t>
                      </a:r>
                      <a:r>
                        <a:rPr lang="en-US" sz="2000" u="none" strike="noStrike" dirty="0" err="1">
                          <a:solidFill>
                            <a:srgbClr val="FFFF00"/>
                          </a:solidFill>
                          <a:effectLst/>
                        </a:rPr>
                        <a:t>Hồ</a:t>
                      </a:r>
                      <a:r>
                        <a:rPr lang="en-US" sz="2000" u="none" strike="noStrike" dirty="0">
                          <a:solidFill>
                            <a:srgbClr val="FFFF00"/>
                          </a:solidFill>
                          <a:effectLst/>
                        </a:rPr>
                        <a:t> </a:t>
                      </a:r>
                      <a:r>
                        <a:rPr lang="en-US" sz="2000" u="none" strike="noStrike" dirty="0" err="1">
                          <a:solidFill>
                            <a:srgbClr val="FFFF00"/>
                          </a:solidFill>
                          <a:effectLst/>
                        </a:rPr>
                        <a:t>Chí</a:t>
                      </a:r>
                      <a:r>
                        <a:rPr lang="en-US" sz="2000" u="none" strike="noStrike" dirty="0">
                          <a:solidFill>
                            <a:srgbClr val="FFFF00"/>
                          </a:solidFill>
                          <a:effectLst/>
                        </a:rPr>
                        <a:t> Minh</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3.807</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79,1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935456116"/>
                  </a:ext>
                </a:extLst>
              </a:tr>
              <a:tr h="260784">
                <a:tc>
                  <a:txBody>
                    <a:bodyPr/>
                    <a:lstStyle/>
                    <a:p>
                      <a:pPr algn="ctr" fontAlgn="b"/>
                      <a:r>
                        <a:rPr lang="vi-VN" sz="2000" b="0" i="0" u="none" strike="noStrike" dirty="0">
                          <a:solidFill>
                            <a:srgbClr val="FFFF00"/>
                          </a:solidFill>
                          <a:effectLst/>
                          <a:latin typeface="Calibri" panose="020F0502020204030204" pitchFamily="34" charset="0"/>
                        </a:rPr>
                        <a:t>2</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vi-VN" sz="2000" u="none" strike="noStrike" dirty="0">
                          <a:solidFill>
                            <a:srgbClr val="FFFF00"/>
                          </a:solidFill>
                          <a:effectLst/>
                        </a:rPr>
                        <a:t>Tỉnh Bình Dương</a:t>
                      </a:r>
                      <a:endParaRPr lang="vi-VN"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284</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5,9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81654722"/>
                  </a:ext>
                </a:extLst>
              </a:tr>
              <a:tr h="319878">
                <a:tc>
                  <a:txBody>
                    <a:bodyPr/>
                    <a:lstStyle/>
                    <a:p>
                      <a:pPr algn="ctr" fontAlgn="b"/>
                      <a:r>
                        <a:rPr lang="en-US" sz="2000" b="0" i="0" u="none" strike="noStrike" dirty="0">
                          <a:solidFill>
                            <a:srgbClr val="FFFF00"/>
                          </a:solidFill>
                          <a:effectLst/>
                          <a:latin typeface="Calibri" panose="020F0502020204030204" pitchFamily="34" charset="0"/>
                        </a:rPr>
                        <a:t>3</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Long An</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140</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2,9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67636898"/>
                  </a:ext>
                </a:extLst>
              </a:tr>
              <a:tr h="319878">
                <a:tc>
                  <a:txBody>
                    <a:bodyPr/>
                    <a:lstStyle/>
                    <a:p>
                      <a:pPr algn="ctr" fontAlgn="b"/>
                      <a:r>
                        <a:rPr lang="en-US" sz="2000" b="0" i="0" u="none" strike="noStrike" dirty="0">
                          <a:solidFill>
                            <a:srgbClr val="FFFF00"/>
                          </a:solidFill>
                          <a:effectLst/>
                          <a:latin typeface="Calibri" panose="020F0502020204030204" pitchFamily="34" charset="0"/>
                        </a:rPr>
                        <a:t>4</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Tiền</a:t>
                      </a:r>
                      <a:r>
                        <a:rPr lang="en-US" sz="2000" u="none" strike="noStrike" dirty="0">
                          <a:solidFill>
                            <a:srgbClr val="FFFF00"/>
                          </a:solidFill>
                          <a:effectLst/>
                        </a:rPr>
                        <a:t> </a:t>
                      </a:r>
                      <a:r>
                        <a:rPr lang="en-US" sz="2000" u="none" strike="noStrike" dirty="0" err="1">
                          <a:solidFill>
                            <a:srgbClr val="FFFF00"/>
                          </a:solidFill>
                          <a:effectLst/>
                        </a:rPr>
                        <a:t>Giang</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124</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2,6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58518835"/>
                  </a:ext>
                </a:extLst>
              </a:tr>
              <a:tr h="319878">
                <a:tc>
                  <a:txBody>
                    <a:bodyPr/>
                    <a:lstStyle/>
                    <a:p>
                      <a:pPr algn="ctr" fontAlgn="b"/>
                      <a:r>
                        <a:rPr lang="en-US" sz="2000" b="0" i="0" u="none" strike="noStrike" dirty="0">
                          <a:solidFill>
                            <a:srgbClr val="FFFF00"/>
                          </a:solidFill>
                          <a:effectLst/>
                          <a:latin typeface="Calibri" panose="020F0502020204030204" pitchFamily="34" charset="0"/>
                        </a:rPr>
                        <a:t>5</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Đồng</a:t>
                      </a:r>
                      <a:r>
                        <a:rPr lang="en-US" sz="2000" u="none" strike="noStrike" dirty="0">
                          <a:solidFill>
                            <a:srgbClr val="FFFF00"/>
                          </a:solidFill>
                          <a:effectLst/>
                        </a:rPr>
                        <a:t> </a:t>
                      </a:r>
                      <a:r>
                        <a:rPr lang="en-US" sz="2000" u="none" strike="noStrike" dirty="0" err="1">
                          <a:solidFill>
                            <a:srgbClr val="FFFF00"/>
                          </a:solidFill>
                          <a:effectLst/>
                        </a:rPr>
                        <a:t>Tháp</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94</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2,0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869333943"/>
                  </a:ext>
                </a:extLst>
              </a:tr>
              <a:tr h="319878">
                <a:tc>
                  <a:txBody>
                    <a:bodyPr/>
                    <a:lstStyle/>
                    <a:p>
                      <a:pPr algn="ctr" fontAlgn="b"/>
                      <a:r>
                        <a:rPr lang="en-US" sz="2000" b="0" i="0" u="none" strike="noStrike" dirty="0">
                          <a:solidFill>
                            <a:srgbClr val="FFFF00"/>
                          </a:solidFill>
                          <a:effectLst/>
                          <a:latin typeface="Calibri" panose="020F0502020204030204" pitchFamily="34" charset="0"/>
                        </a:rPr>
                        <a:t>6</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Đồng</a:t>
                      </a:r>
                      <a:r>
                        <a:rPr lang="en-US" sz="2000" u="none" strike="noStrike" dirty="0">
                          <a:solidFill>
                            <a:srgbClr val="FFFF00"/>
                          </a:solidFill>
                          <a:effectLst/>
                        </a:rPr>
                        <a:t> </a:t>
                      </a:r>
                      <a:r>
                        <a:rPr lang="en-US" sz="2000" u="none" strike="noStrike" dirty="0" err="1">
                          <a:solidFill>
                            <a:srgbClr val="FFFF00"/>
                          </a:solidFill>
                          <a:effectLst/>
                        </a:rPr>
                        <a:t>Nai</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87</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1,8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8384474"/>
                  </a:ext>
                </a:extLst>
              </a:tr>
              <a:tr h="319878">
                <a:tc>
                  <a:txBody>
                    <a:bodyPr/>
                    <a:lstStyle/>
                    <a:p>
                      <a:pPr algn="ctr" fontAlgn="b"/>
                      <a:r>
                        <a:rPr lang="en-US" sz="2000" b="0" i="0" u="none" strike="noStrike" dirty="0">
                          <a:solidFill>
                            <a:srgbClr val="FFFF00"/>
                          </a:solidFill>
                          <a:effectLst/>
                          <a:latin typeface="Calibri" panose="020F0502020204030204" pitchFamily="34" charset="0"/>
                        </a:rPr>
                        <a:t>7</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Thành</a:t>
                      </a:r>
                      <a:r>
                        <a:rPr lang="en-US" sz="2000" u="none" strike="noStrike" dirty="0">
                          <a:solidFill>
                            <a:srgbClr val="FFFF00"/>
                          </a:solidFill>
                          <a:effectLst/>
                        </a:rPr>
                        <a:t> </a:t>
                      </a:r>
                      <a:r>
                        <a:rPr lang="en-US" sz="2000" u="none" strike="noStrike" dirty="0" err="1">
                          <a:solidFill>
                            <a:srgbClr val="FFFF00"/>
                          </a:solidFill>
                          <a:effectLst/>
                        </a:rPr>
                        <a:t>phố</a:t>
                      </a:r>
                      <a:r>
                        <a:rPr lang="en-US" sz="2000" u="none" strike="noStrike" dirty="0">
                          <a:solidFill>
                            <a:srgbClr val="FFFF00"/>
                          </a:solidFill>
                          <a:effectLst/>
                        </a:rPr>
                        <a:t> </a:t>
                      </a:r>
                      <a:r>
                        <a:rPr lang="en-US" sz="2000" u="none" strike="noStrike" dirty="0" err="1">
                          <a:solidFill>
                            <a:srgbClr val="FFFF00"/>
                          </a:solidFill>
                          <a:effectLst/>
                        </a:rPr>
                        <a:t>Đà</a:t>
                      </a:r>
                      <a:r>
                        <a:rPr lang="en-US" sz="2000" u="none" strike="noStrike" dirty="0">
                          <a:solidFill>
                            <a:srgbClr val="FFFF00"/>
                          </a:solidFill>
                          <a:effectLst/>
                        </a:rPr>
                        <a:t> </a:t>
                      </a:r>
                      <a:r>
                        <a:rPr lang="en-US" sz="2000" u="none" strike="noStrike" dirty="0" err="1">
                          <a:solidFill>
                            <a:srgbClr val="FFFF00"/>
                          </a:solidFill>
                          <a:effectLst/>
                        </a:rPr>
                        <a:t>Nẵng</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45</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0,9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55480384"/>
                  </a:ext>
                </a:extLst>
              </a:tr>
              <a:tr h="319878">
                <a:tc>
                  <a:txBody>
                    <a:bodyPr/>
                    <a:lstStyle/>
                    <a:p>
                      <a:pPr algn="ctr" fontAlgn="b"/>
                      <a:r>
                        <a:rPr lang="vi-VN" sz="2000" b="0" i="0" u="none" strike="noStrike" dirty="0">
                          <a:solidFill>
                            <a:srgbClr val="FFFF00"/>
                          </a:solidFill>
                          <a:effectLst/>
                          <a:latin typeface="Calibri" panose="020F0502020204030204" pitchFamily="34" charset="0"/>
                        </a:rPr>
                        <a:t>8</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vi-VN" sz="2000" u="none" strike="noStrike" dirty="0">
                          <a:solidFill>
                            <a:srgbClr val="FFFF00"/>
                          </a:solidFill>
                          <a:effectLst/>
                        </a:rPr>
                        <a:t>Thành phố Cần Thơ</a:t>
                      </a:r>
                      <a:endParaRPr lang="vi-VN"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42</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0,9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500486074"/>
                  </a:ext>
                </a:extLst>
              </a:tr>
              <a:tr h="319878">
                <a:tc>
                  <a:txBody>
                    <a:bodyPr/>
                    <a:lstStyle/>
                    <a:p>
                      <a:pPr algn="ctr" fontAlgn="b"/>
                      <a:r>
                        <a:rPr lang="en-US" sz="2000" b="0" i="0" u="none" strike="noStrike" dirty="0">
                          <a:solidFill>
                            <a:srgbClr val="FFFF00"/>
                          </a:solidFill>
                          <a:effectLst/>
                          <a:latin typeface="Calibri" panose="020F0502020204030204" pitchFamily="34" charset="0"/>
                        </a:rPr>
                        <a:t>9</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Thành</a:t>
                      </a:r>
                      <a:r>
                        <a:rPr lang="en-US" sz="2000" u="none" strike="noStrike" dirty="0">
                          <a:solidFill>
                            <a:srgbClr val="FFFF00"/>
                          </a:solidFill>
                          <a:effectLst/>
                        </a:rPr>
                        <a:t> </a:t>
                      </a:r>
                      <a:r>
                        <a:rPr lang="en-US" sz="2000" u="none" strike="noStrike" dirty="0" err="1">
                          <a:solidFill>
                            <a:srgbClr val="FFFF00"/>
                          </a:solidFill>
                          <a:effectLst/>
                        </a:rPr>
                        <a:t>phố</a:t>
                      </a:r>
                      <a:r>
                        <a:rPr lang="en-US" sz="2000" u="none" strike="noStrike" dirty="0">
                          <a:solidFill>
                            <a:srgbClr val="FFFF00"/>
                          </a:solidFill>
                          <a:effectLst/>
                        </a:rPr>
                        <a:t> </a:t>
                      </a:r>
                      <a:r>
                        <a:rPr lang="en-US" sz="2000" u="none" strike="noStrike" dirty="0" err="1">
                          <a:solidFill>
                            <a:srgbClr val="FFFF00"/>
                          </a:solidFill>
                          <a:effectLst/>
                        </a:rPr>
                        <a:t>Hà</a:t>
                      </a:r>
                      <a:r>
                        <a:rPr lang="en-US" sz="2000" u="none" strike="noStrike" dirty="0">
                          <a:solidFill>
                            <a:srgbClr val="FFFF00"/>
                          </a:solidFill>
                          <a:effectLst/>
                        </a:rPr>
                        <a:t> </a:t>
                      </a:r>
                      <a:r>
                        <a:rPr lang="en-US" sz="2000" u="none" strike="noStrike" dirty="0" err="1">
                          <a:solidFill>
                            <a:srgbClr val="FFFF00"/>
                          </a:solidFill>
                          <a:effectLst/>
                        </a:rPr>
                        <a:t>Nội</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30</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0,6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99042594"/>
                  </a:ext>
                </a:extLst>
              </a:tr>
              <a:tr h="319878">
                <a:tc>
                  <a:txBody>
                    <a:bodyPr/>
                    <a:lstStyle/>
                    <a:p>
                      <a:pPr algn="ctr" fontAlgn="b"/>
                      <a:r>
                        <a:rPr lang="en-US" sz="2000" b="0" i="0" u="none" strike="noStrike" dirty="0">
                          <a:solidFill>
                            <a:srgbClr val="FFFF00"/>
                          </a:solidFill>
                          <a:effectLst/>
                          <a:latin typeface="Calibri" panose="020F0502020204030204" pitchFamily="34" charset="0"/>
                        </a:rPr>
                        <a:t>10</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Khánh</a:t>
                      </a:r>
                      <a:r>
                        <a:rPr lang="en-US" sz="2000" u="none" strike="noStrike" dirty="0">
                          <a:solidFill>
                            <a:srgbClr val="FFFF00"/>
                          </a:solidFill>
                          <a:effectLst/>
                        </a:rPr>
                        <a:t> </a:t>
                      </a:r>
                      <a:r>
                        <a:rPr lang="en-US" sz="2000" u="none" strike="noStrike" dirty="0" err="1">
                          <a:solidFill>
                            <a:srgbClr val="FFFF00"/>
                          </a:solidFill>
                          <a:effectLst/>
                        </a:rPr>
                        <a:t>Hòa</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26</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0,5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63485062"/>
                  </a:ext>
                </a:extLst>
              </a:tr>
              <a:tr h="319878">
                <a:tc>
                  <a:txBody>
                    <a:bodyPr/>
                    <a:lstStyle/>
                    <a:p>
                      <a:pPr algn="ctr" fontAlgn="b"/>
                      <a:r>
                        <a:rPr lang="en-US" sz="2000" b="0" i="0" u="none" strike="noStrike" dirty="0">
                          <a:solidFill>
                            <a:srgbClr val="FFFF00"/>
                          </a:solidFill>
                          <a:effectLst/>
                          <a:latin typeface="Calibri" panose="020F0502020204030204" pitchFamily="34" charset="0"/>
                        </a:rPr>
                        <a:t>11</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Bến</a:t>
                      </a:r>
                      <a:r>
                        <a:rPr lang="en-US" sz="2000" u="none" strike="noStrike" dirty="0">
                          <a:solidFill>
                            <a:srgbClr val="FFFF00"/>
                          </a:solidFill>
                          <a:effectLst/>
                        </a:rPr>
                        <a:t> Tre</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22</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0,5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929373881"/>
                  </a:ext>
                </a:extLst>
              </a:tr>
              <a:tr h="319878">
                <a:tc>
                  <a:txBody>
                    <a:bodyPr/>
                    <a:lstStyle/>
                    <a:p>
                      <a:pPr algn="ctr" fontAlgn="b"/>
                      <a:r>
                        <a:rPr lang="en-US" sz="2000" b="0" i="0" u="none" strike="noStrike" dirty="0">
                          <a:solidFill>
                            <a:srgbClr val="FFFF00"/>
                          </a:solidFill>
                          <a:effectLst/>
                          <a:latin typeface="Calibri" panose="020F0502020204030204" pitchFamily="34" charset="0"/>
                        </a:rPr>
                        <a:t>12</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Vĩnh</a:t>
                      </a:r>
                      <a:r>
                        <a:rPr lang="en-US" sz="2000" u="none" strike="noStrike" dirty="0">
                          <a:solidFill>
                            <a:srgbClr val="FFFF00"/>
                          </a:solidFill>
                          <a:effectLst/>
                        </a:rPr>
                        <a:t> Long</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22</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0,5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456178933"/>
                  </a:ext>
                </a:extLst>
              </a:tr>
              <a:tr h="319878">
                <a:tc>
                  <a:txBody>
                    <a:bodyPr/>
                    <a:lstStyle/>
                    <a:p>
                      <a:pPr algn="ctr" fontAlgn="b"/>
                      <a:r>
                        <a:rPr lang="en-US" sz="2000" b="0" i="0" u="none" strike="noStrike" dirty="0">
                          <a:solidFill>
                            <a:srgbClr val="FFFF00"/>
                          </a:solidFill>
                          <a:effectLst/>
                          <a:latin typeface="Calibri" panose="020F0502020204030204" pitchFamily="34" charset="0"/>
                        </a:rPr>
                        <a:t>13</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Bà</a:t>
                      </a:r>
                      <a:r>
                        <a:rPr lang="en-US" sz="2000" u="none" strike="noStrike" dirty="0">
                          <a:solidFill>
                            <a:srgbClr val="FFFF00"/>
                          </a:solidFill>
                          <a:effectLst/>
                        </a:rPr>
                        <a:t> </a:t>
                      </a:r>
                      <a:r>
                        <a:rPr lang="en-US" sz="2000" u="none" strike="noStrike" dirty="0" err="1">
                          <a:solidFill>
                            <a:srgbClr val="FFFF00"/>
                          </a:solidFill>
                          <a:effectLst/>
                        </a:rPr>
                        <a:t>Rịa</a:t>
                      </a:r>
                      <a:r>
                        <a:rPr lang="en-US" sz="2000" u="none" strike="noStrike" dirty="0">
                          <a:solidFill>
                            <a:srgbClr val="FFFF00"/>
                          </a:solidFill>
                          <a:effectLst/>
                        </a:rPr>
                        <a:t> - </a:t>
                      </a:r>
                      <a:r>
                        <a:rPr lang="en-US" sz="2000" u="none" strike="noStrike" dirty="0" err="1">
                          <a:solidFill>
                            <a:srgbClr val="FFFF00"/>
                          </a:solidFill>
                          <a:effectLst/>
                        </a:rPr>
                        <a:t>Vũng</a:t>
                      </a:r>
                      <a:r>
                        <a:rPr lang="en-US" sz="2000" u="none" strike="noStrike" dirty="0">
                          <a:solidFill>
                            <a:srgbClr val="FFFF00"/>
                          </a:solidFill>
                          <a:effectLst/>
                        </a:rPr>
                        <a:t> </a:t>
                      </a:r>
                      <a:r>
                        <a:rPr lang="en-US" sz="2000" u="none" strike="noStrike" dirty="0" err="1">
                          <a:solidFill>
                            <a:srgbClr val="FFFF00"/>
                          </a:solidFill>
                          <a:effectLst/>
                        </a:rPr>
                        <a:t>Tàu</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21</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0,4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01598634"/>
                  </a:ext>
                </a:extLst>
              </a:tr>
              <a:tr h="319878">
                <a:tc>
                  <a:txBody>
                    <a:bodyPr/>
                    <a:lstStyle/>
                    <a:p>
                      <a:pPr algn="ctr" fontAlgn="b"/>
                      <a:r>
                        <a:rPr lang="en-US" sz="2000" b="0" i="0" u="none" strike="noStrike" dirty="0">
                          <a:solidFill>
                            <a:srgbClr val="FFFF00"/>
                          </a:solidFill>
                          <a:effectLst/>
                          <a:latin typeface="Calibri" panose="020F0502020204030204" pitchFamily="34" charset="0"/>
                        </a:rPr>
                        <a:t>14</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Bắc</a:t>
                      </a:r>
                      <a:r>
                        <a:rPr lang="en-US" sz="2000" u="none" strike="noStrike" dirty="0">
                          <a:solidFill>
                            <a:srgbClr val="FFFF00"/>
                          </a:solidFill>
                          <a:effectLst/>
                        </a:rPr>
                        <a:t> </a:t>
                      </a:r>
                      <a:r>
                        <a:rPr lang="en-US" sz="2000" u="none" strike="noStrike" dirty="0" err="1">
                          <a:solidFill>
                            <a:srgbClr val="FFFF00"/>
                          </a:solidFill>
                          <a:effectLst/>
                        </a:rPr>
                        <a:t>Ninh</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15</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0,3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11429763"/>
                  </a:ext>
                </a:extLst>
              </a:tr>
              <a:tr h="319878">
                <a:tc>
                  <a:txBody>
                    <a:bodyPr/>
                    <a:lstStyle/>
                    <a:p>
                      <a:pPr algn="ctr" fontAlgn="b"/>
                      <a:r>
                        <a:rPr lang="en-US" sz="2000" b="0" i="0" u="none" strike="noStrike" dirty="0">
                          <a:solidFill>
                            <a:srgbClr val="FFFF00"/>
                          </a:solidFill>
                          <a:effectLst/>
                          <a:latin typeface="Calibri" panose="020F0502020204030204" pitchFamily="34" charset="0"/>
                        </a:rPr>
                        <a:t>15</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en-US" sz="2000" u="none" strike="noStrike" dirty="0" err="1">
                          <a:solidFill>
                            <a:srgbClr val="FFFF00"/>
                          </a:solidFill>
                          <a:effectLst/>
                        </a:rPr>
                        <a:t>Tỉnh</a:t>
                      </a:r>
                      <a:r>
                        <a:rPr lang="en-US" sz="2000" u="none" strike="noStrike" dirty="0">
                          <a:solidFill>
                            <a:srgbClr val="FFFF00"/>
                          </a:solidFill>
                          <a:effectLst/>
                        </a:rPr>
                        <a:t> </a:t>
                      </a:r>
                      <a:r>
                        <a:rPr lang="en-US" sz="2000" u="none" strike="noStrike" dirty="0" err="1">
                          <a:solidFill>
                            <a:srgbClr val="FFFF00"/>
                          </a:solidFill>
                          <a:effectLst/>
                        </a:rPr>
                        <a:t>Bắc</a:t>
                      </a:r>
                      <a:r>
                        <a:rPr lang="en-US" sz="2000" u="none" strike="noStrike" dirty="0">
                          <a:solidFill>
                            <a:srgbClr val="FFFF00"/>
                          </a:solidFill>
                          <a:effectLst/>
                        </a:rPr>
                        <a:t> </a:t>
                      </a:r>
                      <a:r>
                        <a:rPr lang="en-US" sz="2000" u="none" strike="noStrike" dirty="0" err="1">
                          <a:solidFill>
                            <a:srgbClr val="FFFF00"/>
                          </a:solidFill>
                          <a:effectLst/>
                        </a:rPr>
                        <a:t>Giang</a:t>
                      </a:r>
                      <a:endParaRPr lang="en-US"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12</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0,2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56336015"/>
                  </a:ext>
                </a:extLst>
              </a:tr>
              <a:tr h="319878">
                <a:tc>
                  <a:txBody>
                    <a:bodyPr/>
                    <a:lstStyle/>
                    <a:p>
                      <a:pPr algn="ctr" fontAlgn="b"/>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l" fontAlgn="b"/>
                      <a:r>
                        <a:rPr lang="x-none" sz="2000" b="0" i="0" u="none" strike="noStrike" dirty="0">
                          <a:solidFill>
                            <a:srgbClr val="FFFF00"/>
                          </a:solidFill>
                          <a:effectLst/>
                          <a:latin typeface="Calibri" panose="020F0502020204030204" pitchFamily="34" charset="0"/>
                        </a:rPr>
                        <a:t>17 tỉnh còn lại</a:t>
                      </a: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44</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u="none" strike="noStrike" dirty="0">
                          <a:solidFill>
                            <a:srgbClr val="FFFF00"/>
                          </a:solidFill>
                          <a:effectLst/>
                        </a:rPr>
                        <a:t>0,9 </a:t>
                      </a:r>
                      <a:endParaRPr lang="x-none" sz="2000" b="0" i="0"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141031265"/>
                  </a:ext>
                </a:extLst>
              </a:tr>
              <a:tr h="319878">
                <a:tc>
                  <a:txBody>
                    <a:bodyPr/>
                    <a:lstStyle/>
                    <a:p>
                      <a:pPr algn="ctr" fontAlgn="b"/>
                      <a:endParaRPr lang="en-US" sz="2000" b="1" i="1"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1" algn="ctr" fontAlgn="b"/>
                      <a:r>
                        <a:rPr lang="en-US" sz="2000" b="1" i="1" u="none" strike="noStrike" dirty="0" err="1">
                          <a:solidFill>
                            <a:srgbClr val="FFFF00"/>
                          </a:solidFill>
                          <a:effectLst/>
                        </a:rPr>
                        <a:t>Tổng</a:t>
                      </a:r>
                      <a:r>
                        <a:rPr lang="en-US" sz="2000" b="1" i="1" u="none" strike="noStrike" dirty="0">
                          <a:solidFill>
                            <a:srgbClr val="FFFF00"/>
                          </a:solidFill>
                          <a:effectLst/>
                        </a:rPr>
                        <a:t> </a:t>
                      </a:r>
                      <a:r>
                        <a:rPr lang="en-US" sz="2000" b="1" i="1" u="none" strike="noStrike" dirty="0" err="1">
                          <a:solidFill>
                            <a:srgbClr val="FFFF00"/>
                          </a:solidFill>
                          <a:effectLst/>
                        </a:rPr>
                        <a:t>cộng</a:t>
                      </a:r>
                      <a:endParaRPr lang="en-US" sz="2000" b="1" i="1"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b="1" i="1" u="none" strike="noStrike" dirty="0">
                          <a:solidFill>
                            <a:srgbClr val="FFFF00"/>
                          </a:solidFill>
                          <a:effectLst/>
                        </a:rPr>
                        <a:t>4.815</a:t>
                      </a:r>
                      <a:endParaRPr lang="x-none" sz="2000" b="1" i="1"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x-none" sz="2000" b="1" i="1" u="none" strike="noStrike" dirty="0">
                          <a:solidFill>
                            <a:srgbClr val="FFFF00"/>
                          </a:solidFill>
                          <a:effectLst/>
                        </a:rPr>
                        <a:t>100</a:t>
                      </a:r>
                      <a:endParaRPr lang="x-none" sz="2000" b="1" i="1" u="none" strike="noStrike" dirty="0">
                        <a:solidFill>
                          <a:srgbClr val="FFFF00"/>
                        </a:solidFill>
                        <a:effectLst/>
                        <a:latin typeface="Calibri" panose="020F0502020204030204" pitchFamily="34" charset="0"/>
                      </a:endParaRPr>
                    </a:p>
                  </a:txBody>
                  <a:tcPr marL="3479" marR="3479" marT="347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255068189"/>
                  </a:ext>
                </a:extLst>
              </a:tr>
            </a:tbl>
          </a:graphicData>
        </a:graphic>
      </p:graphicFrame>
      <p:sp>
        <p:nvSpPr>
          <p:cNvPr id="4" name="Title 3">
            <a:extLst>
              <a:ext uri="{FF2B5EF4-FFF2-40B4-BE49-F238E27FC236}">
                <a16:creationId xmlns:a16="http://schemas.microsoft.com/office/drawing/2014/main" id="{0EB8F344-4C38-734B-A0C8-210671FAAF1D}"/>
              </a:ext>
            </a:extLst>
          </p:cNvPr>
          <p:cNvSpPr>
            <a:spLocks noGrp="1"/>
          </p:cNvSpPr>
          <p:nvPr>
            <p:ph type="title"/>
          </p:nvPr>
        </p:nvSpPr>
        <p:spPr>
          <a:xfrm>
            <a:off x="628650" y="130235"/>
            <a:ext cx="7886700" cy="498940"/>
          </a:xfrm>
        </p:spPr>
        <p:txBody>
          <a:bodyPr>
            <a:normAutofit fontScale="90000"/>
          </a:bodyPr>
          <a:lstStyle/>
          <a:p>
            <a:pPr algn="ctr"/>
            <a:r>
              <a:rPr lang="en-GB" b="1" dirty="0" err="1"/>
              <a:t>Tử</a:t>
            </a:r>
            <a:r>
              <a:rPr lang="en-GB" b="1" dirty="0"/>
              <a:t> </a:t>
            </a:r>
            <a:r>
              <a:rPr lang="en-GB" b="1" dirty="0" err="1"/>
              <a:t>vong</a:t>
            </a:r>
            <a:r>
              <a:rPr lang="en-GB" b="1" dirty="0"/>
              <a:t> Covid </a:t>
            </a:r>
            <a:r>
              <a:rPr lang="en-GB" b="1" dirty="0" err="1"/>
              <a:t>theo</a:t>
            </a:r>
            <a:r>
              <a:rPr lang="en-GB" b="1" dirty="0"/>
              <a:t> </a:t>
            </a:r>
            <a:r>
              <a:rPr lang="en-GB" b="1" dirty="0" err="1"/>
              <a:t>tỉnh</a:t>
            </a:r>
            <a:r>
              <a:rPr lang="en-GB" b="1" dirty="0"/>
              <a:t>, </a:t>
            </a:r>
            <a:r>
              <a:rPr lang="en-GB" b="1" dirty="0" err="1"/>
              <a:t>thành</a:t>
            </a:r>
            <a:r>
              <a:rPr lang="en-GB" b="1" dirty="0"/>
              <a:t> </a:t>
            </a:r>
            <a:r>
              <a:rPr lang="en-GB" b="1" dirty="0" err="1"/>
              <a:t>phố</a:t>
            </a:r>
            <a:endParaRPr lang="en-GB" b="1" dirty="0"/>
          </a:p>
        </p:txBody>
      </p:sp>
    </p:spTree>
    <p:extLst>
      <p:ext uri="{BB962C8B-B14F-4D97-AF65-F5344CB8AC3E}">
        <p14:creationId xmlns:p14="http://schemas.microsoft.com/office/powerpoint/2010/main" val="294610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230A53-E4D5-C346-AE2B-FEC6949374BB}"/>
              </a:ext>
            </a:extLst>
          </p:cNvPr>
          <p:cNvSpPr>
            <a:spLocks noGrp="1"/>
          </p:cNvSpPr>
          <p:nvPr>
            <p:ph type="title"/>
          </p:nvPr>
        </p:nvSpPr>
        <p:spPr>
          <a:xfrm>
            <a:off x="695762" y="238621"/>
            <a:ext cx="7886700" cy="666720"/>
          </a:xfrm>
        </p:spPr>
        <p:txBody>
          <a:bodyPr>
            <a:normAutofit/>
          </a:bodyPr>
          <a:lstStyle/>
          <a:p>
            <a:pPr algn="ctr"/>
            <a:r>
              <a:rPr lang="en-GB" dirty="0" err="1"/>
              <a:t>Số</a:t>
            </a:r>
            <a:r>
              <a:rPr lang="en-GB" dirty="0"/>
              <a:t> ca </a:t>
            </a:r>
            <a:r>
              <a:rPr lang="en-GB" dirty="0" err="1"/>
              <a:t>tử</a:t>
            </a:r>
            <a:r>
              <a:rPr lang="en-GB" dirty="0"/>
              <a:t> </a:t>
            </a:r>
            <a:r>
              <a:rPr lang="en-GB" dirty="0" err="1"/>
              <a:t>vong</a:t>
            </a:r>
            <a:r>
              <a:rPr lang="en-GB" dirty="0"/>
              <a:t> </a:t>
            </a:r>
            <a:r>
              <a:rPr lang="en-GB" dirty="0" err="1"/>
              <a:t>tăng</a:t>
            </a:r>
            <a:r>
              <a:rPr lang="en-GB" dirty="0"/>
              <a:t> </a:t>
            </a:r>
            <a:r>
              <a:rPr lang="en-GB" dirty="0" err="1"/>
              <a:t>nhanh</a:t>
            </a:r>
            <a:endParaRPr lang="en-GB" dirty="0"/>
          </a:p>
        </p:txBody>
      </p:sp>
      <p:pic>
        <p:nvPicPr>
          <p:cNvPr id="4" name="Content Placeholder 3">
            <a:extLst>
              <a:ext uri="{FF2B5EF4-FFF2-40B4-BE49-F238E27FC236}">
                <a16:creationId xmlns:a16="http://schemas.microsoft.com/office/drawing/2014/main" id="{BF2020E0-6C60-FB49-96BC-A829F60E1849}"/>
              </a:ext>
            </a:extLst>
          </p:cNvPr>
          <p:cNvPicPr>
            <a:picLocks noGrp="1" noChangeAspect="1"/>
          </p:cNvPicPr>
          <p:nvPr>
            <p:ph idx="4294967295"/>
          </p:nvPr>
        </p:nvPicPr>
        <p:blipFill>
          <a:blip r:embed="rId3"/>
          <a:stretch>
            <a:fillRect/>
          </a:stretch>
        </p:blipFill>
        <p:spPr>
          <a:xfrm>
            <a:off x="1063129" y="999018"/>
            <a:ext cx="7334250" cy="5343525"/>
          </a:xfrm>
          <a:prstGeom prst="rect">
            <a:avLst/>
          </a:prstGeom>
        </p:spPr>
      </p:pic>
    </p:spTree>
    <p:extLst>
      <p:ext uri="{BB962C8B-B14F-4D97-AF65-F5344CB8AC3E}">
        <p14:creationId xmlns:p14="http://schemas.microsoft.com/office/powerpoint/2010/main" val="2075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A9936-4646-D14A-8748-96805C2ED48A}"/>
              </a:ext>
            </a:extLst>
          </p:cNvPr>
          <p:cNvPicPr>
            <a:picLocks noChangeAspect="1"/>
          </p:cNvPicPr>
          <p:nvPr/>
        </p:nvPicPr>
        <p:blipFill>
          <a:blip r:embed="rId2"/>
          <a:stretch>
            <a:fillRect/>
          </a:stretch>
        </p:blipFill>
        <p:spPr>
          <a:xfrm>
            <a:off x="4764656" y="1905000"/>
            <a:ext cx="4178300" cy="3048000"/>
          </a:xfrm>
          <a:prstGeom prst="rect">
            <a:avLst/>
          </a:prstGeom>
        </p:spPr>
      </p:pic>
      <p:pic>
        <p:nvPicPr>
          <p:cNvPr id="4" name="Picture 3">
            <a:extLst>
              <a:ext uri="{FF2B5EF4-FFF2-40B4-BE49-F238E27FC236}">
                <a16:creationId xmlns:a16="http://schemas.microsoft.com/office/drawing/2014/main" id="{F10D3A62-4018-B94D-B947-BE0DB37CFACF}"/>
              </a:ext>
            </a:extLst>
          </p:cNvPr>
          <p:cNvPicPr>
            <a:picLocks noChangeAspect="1"/>
          </p:cNvPicPr>
          <p:nvPr/>
        </p:nvPicPr>
        <p:blipFill>
          <a:blip r:embed="rId3"/>
          <a:stretch>
            <a:fillRect/>
          </a:stretch>
        </p:blipFill>
        <p:spPr>
          <a:xfrm>
            <a:off x="469493" y="1905000"/>
            <a:ext cx="4178300" cy="3035300"/>
          </a:xfrm>
          <a:prstGeom prst="rect">
            <a:avLst/>
          </a:prstGeom>
        </p:spPr>
      </p:pic>
      <p:sp>
        <p:nvSpPr>
          <p:cNvPr id="5" name="Title 4">
            <a:extLst>
              <a:ext uri="{FF2B5EF4-FFF2-40B4-BE49-F238E27FC236}">
                <a16:creationId xmlns:a16="http://schemas.microsoft.com/office/drawing/2014/main" id="{933B1AE9-F596-154B-8D1E-829D6582A2C7}"/>
              </a:ext>
            </a:extLst>
          </p:cNvPr>
          <p:cNvSpPr>
            <a:spLocks noGrp="1"/>
          </p:cNvSpPr>
          <p:nvPr>
            <p:ph type="title"/>
          </p:nvPr>
        </p:nvSpPr>
        <p:spPr>
          <a:xfrm>
            <a:off x="469494" y="1233182"/>
            <a:ext cx="4178300" cy="457507"/>
          </a:xfrm>
        </p:spPr>
        <p:txBody>
          <a:bodyPr>
            <a:noAutofit/>
          </a:bodyPr>
          <a:lstStyle/>
          <a:p>
            <a:pPr algn="ctr"/>
            <a:r>
              <a:rPr lang="en-GB" sz="3200" dirty="0" err="1"/>
              <a:t>Phân</a:t>
            </a:r>
            <a:r>
              <a:rPr lang="en-GB" sz="3200" dirty="0"/>
              <a:t> </a:t>
            </a:r>
            <a:r>
              <a:rPr lang="en-GB" sz="3200" dirty="0" err="1"/>
              <a:t>bố</a:t>
            </a:r>
            <a:r>
              <a:rPr lang="en-GB" sz="3200" dirty="0"/>
              <a:t> ca </a:t>
            </a:r>
            <a:r>
              <a:rPr lang="en-GB" sz="3200" dirty="0" err="1"/>
              <a:t>mắc</a:t>
            </a:r>
            <a:endParaRPr lang="en-GB" sz="3200" dirty="0"/>
          </a:p>
        </p:txBody>
      </p:sp>
      <p:sp>
        <p:nvSpPr>
          <p:cNvPr id="8" name="Title 4">
            <a:extLst>
              <a:ext uri="{FF2B5EF4-FFF2-40B4-BE49-F238E27FC236}">
                <a16:creationId xmlns:a16="http://schemas.microsoft.com/office/drawing/2014/main" id="{A3ACA265-19DC-644D-A42F-5744EA01F56B}"/>
              </a:ext>
            </a:extLst>
          </p:cNvPr>
          <p:cNvSpPr txBox="1">
            <a:spLocks/>
          </p:cNvSpPr>
          <p:nvPr/>
        </p:nvSpPr>
        <p:spPr>
          <a:xfrm>
            <a:off x="4647793" y="1247471"/>
            <a:ext cx="4178300" cy="457507"/>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t>Phân</a:t>
            </a:r>
            <a:r>
              <a:rPr lang="en-GB" b="1" dirty="0"/>
              <a:t> </a:t>
            </a:r>
            <a:r>
              <a:rPr lang="en-GB" b="1" dirty="0" err="1"/>
              <a:t>bố</a:t>
            </a:r>
            <a:r>
              <a:rPr lang="en-GB" b="1" dirty="0"/>
              <a:t> ca </a:t>
            </a:r>
            <a:r>
              <a:rPr lang="en-GB" b="1" dirty="0" err="1"/>
              <a:t>tử</a:t>
            </a:r>
            <a:r>
              <a:rPr lang="en-GB" b="1" dirty="0"/>
              <a:t> </a:t>
            </a:r>
            <a:r>
              <a:rPr lang="en-GB" b="1" dirty="0" err="1"/>
              <a:t>vong</a:t>
            </a:r>
            <a:endParaRPr lang="en-GB" b="1" dirty="0"/>
          </a:p>
        </p:txBody>
      </p:sp>
    </p:spTree>
    <p:extLst>
      <p:ext uri="{BB962C8B-B14F-4D97-AF65-F5344CB8AC3E}">
        <p14:creationId xmlns:p14="http://schemas.microsoft.com/office/powerpoint/2010/main" val="234183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C80D81-C53D-124B-8224-6EDC5007BE3C}"/>
              </a:ext>
            </a:extLst>
          </p:cNvPr>
          <p:cNvPicPr>
            <a:picLocks noChangeAspect="1"/>
          </p:cNvPicPr>
          <p:nvPr/>
        </p:nvPicPr>
        <p:blipFill rotWithShape="1">
          <a:blip r:embed="rId2"/>
          <a:srcRect l="33564" r="34257" b="17772"/>
          <a:stretch/>
        </p:blipFill>
        <p:spPr>
          <a:xfrm>
            <a:off x="497942" y="3972239"/>
            <a:ext cx="2337537" cy="2745423"/>
          </a:xfrm>
          <a:prstGeom prst="rect">
            <a:avLst/>
          </a:prstGeom>
        </p:spPr>
      </p:pic>
      <p:sp>
        <p:nvSpPr>
          <p:cNvPr id="2" name="Title 1">
            <a:extLst>
              <a:ext uri="{FF2B5EF4-FFF2-40B4-BE49-F238E27FC236}">
                <a16:creationId xmlns:a16="http://schemas.microsoft.com/office/drawing/2014/main" id="{FC8D2D4F-3483-C041-A358-B8A10722C28D}"/>
              </a:ext>
            </a:extLst>
          </p:cNvPr>
          <p:cNvSpPr>
            <a:spLocks noGrp="1"/>
          </p:cNvSpPr>
          <p:nvPr>
            <p:ph type="ctrTitle"/>
          </p:nvPr>
        </p:nvSpPr>
        <p:spPr>
          <a:xfrm>
            <a:off x="0" y="270144"/>
            <a:ext cx="9144000" cy="1114039"/>
          </a:xfrm>
          <a:solidFill>
            <a:schemeClr val="bg1">
              <a:lumMod val="95000"/>
            </a:schemeClr>
          </a:solidFill>
        </p:spPr>
        <p:txBody>
          <a:bodyPr anchor="ctr">
            <a:normAutofit/>
          </a:bodyPr>
          <a:lstStyle/>
          <a:p>
            <a:pPr>
              <a:lnSpc>
                <a:spcPct val="100000"/>
              </a:lnSpc>
            </a:pPr>
            <a:r>
              <a:rPr lang="en-GB" sz="3200" b="1" dirty="0">
                <a:latin typeface="Times New Roman" panose="02020603050405020304" pitchFamily="18" charset="0"/>
                <a:cs typeface="Times New Roman" panose="02020603050405020304" pitchFamily="18" charset="0"/>
              </a:rPr>
              <a:t>BÁO CÁO NHANH COVID-19</a:t>
            </a:r>
          </a:p>
        </p:txBody>
      </p:sp>
      <p:sp>
        <p:nvSpPr>
          <p:cNvPr id="3" name="Subtitle 2">
            <a:extLst>
              <a:ext uri="{FF2B5EF4-FFF2-40B4-BE49-F238E27FC236}">
                <a16:creationId xmlns:a16="http://schemas.microsoft.com/office/drawing/2014/main" id="{007F2CD4-4DCB-5244-9C58-3C18AC4F36AF}"/>
              </a:ext>
            </a:extLst>
          </p:cNvPr>
          <p:cNvSpPr>
            <a:spLocks noGrp="1"/>
          </p:cNvSpPr>
          <p:nvPr>
            <p:ph type="subTitle" idx="1"/>
          </p:nvPr>
        </p:nvSpPr>
        <p:spPr>
          <a:xfrm>
            <a:off x="0" y="1697867"/>
            <a:ext cx="9144000" cy="1431473"/>
          </a:xfrm>
        </p:spPr>
        <p:txBody>
          <a:bodyPr>
            <a:noAutofit/>
          </a:bodyPr>
          <a:lstStyle/>
          <a:p>
            <a:pPr>
              <a:lnSpc>
                <a:spcPct val="100000"/>
              </a:lnSpc>
              <a:spcBef>
                <a:spcPts val="0"/>
              </a:spcBef>
            </a:pPr>
            <a:r>
              <a:rPr lang="vi-VN" i="1" dirty="0">
                <a:latin typeface="Times New Roman" panose="02020603050405020304" pitchFamily="18" charset="0"/>
                <a:cs typeface="Times New Roman" panose="02020603050405020304" pitchFamily="18" charset="0"/>
              </a:rPr>
              <a:t>Thực hiện theo Công văn số 5855/BYT-KCB của Bộ Y tế ngày 21/07/2021 thực hiện chế độ báo cáo dịch về thu dung, </a:t>
            </a:r>
          </a:p>
          <a:p>
            <a:pPr>
              <a:lnSpc>
                <a:spcPct val="100000"/>
              </a:lnSpc>
              <a:spcBef>
                <a:spcPts val="0"/>
              </a:spcBef>
            </a:pPr>
            <a:r>
              <a:rPr lang="vi-VN" i="1" dirty="0">
                <a:latin typeface="Times New Roman" panose="02020603050405020304" pitchFamily="18" charset="0"/>
                <a:cs typeface="Times New Roman" panose="02020603050405020304" pitchFamily="18" charset="0"/>
              </a:rPr>
              <a:t>cấp cứu, điều trị ca bệnh Covid-19 (F0). </a:t>
            </a:r>
          </a:p>
        </p:txBody>
      </p:sp>
      <p:sp>
        <p:nvSpPr>
          <p:cNvPr id="4" name="Rectangle 3">
            <a:extLst>
              <a:ext uri="{FF2B5EF4-FFF2-40B4-BE49-F238E27FC236}">
                <a16:creationId xmlns:a16="http://schemas.microsoft.com/office/drawing/2014/main" id="{AAB32D83-0F73-4141-87FB-1EFCFEAAEAFF}"/>
              </a:ext>
            </a:extLst>
          </p:cNvPr>
          <p:cNvSpPr/>
          <p:nvPr/>
        </p:nvSpPr>
        <p:spPr>
          <a:xfrm>
            <a:off x="559971" y="3222369"/>
            <a:ext cx="2130420" cy="584775"/>
          </a:xfrm>
          <a:prstGeom prst="rect">
            <a:avLst/>
          </a:prstGeom>
        </p:spPr>
        <p:txBody>
          <a:bodyPr wrap="square">
            <a:spAutoFit/>
          </a:bodyPr>
          <a:lstStyle/>
          <a:p>
            <a:pPr algn="ctr"/>
            <a:r>
              <a:rPr lang="en-GB" sz="3200" b="1" dirty="0" err="1">
                <a:latin typeface="Times New Roman" panose="02020603050405020304" pitchFamily="18" charset="0"/>
                <a:cs typeface="Times New Roman" panose="02020603050405020304" pitchFamily="18" charset="0"/>
              </a:rPr>
              <a:t>cdc.kcb.vn</a:t>
            </a:r>
            <a:endParaRPr lang="en-GB" sz="3200" dirty="0"/>
          </a:p>
        </p:txBody>
      </p:sp>
      <p:pic>
        <p:nvPicPr>
          <p:cNvPr id="6" name="Picture 5">
            <a:extLst>
              <a:ext uri="{FF2B5EF4-FFF2-40B4-BE49-F238E27FC236}">
                <a16:creationId xmlns:a16="http://schemas.microsoft.com/office/drawing/2014/main" id="{E1B7E79E-0005-0F49-BAF7-CCBD6B200EB5}"/>
              </a:ext>
            </a:extLst>
          </p:cNvPr>
          <p:cNvPicPr>
            <a:picLocks noChangeAspect="1"/>
          </p:cNvPicPr>
          <p:nvPr/>
        </p:nvPicPr>
        <p:blipFill>
          <a:blip r:embed="rId3"/>
          <a:stretch>
            <a:fillRect/>
          </a:stretch>
        </p:blipFill>
        <p:spPr>
          <a:xfrm>
            <a:off x="3806336" y="3975713"/>
            <a:ext cx="5253774" cy="2738196"/>
          </a:xfrm>
          <a:prstGeom prst="rect">
            <a:avLst/>
          </a:prstGeom>
        </p:spPr>
      </p:pic>
      <p:sp>
        <p:nvSpPr>
          <p:cNvPr id="8" name="Rectangle 7">
            <a:extLst>
              <a:ext uri="{FF2B5EF4-FFF2-40B4-BE49-F238E27FC236}">
                <a16:creationId xmlns:a16="http://schemas.microsoft.com/office/drawing/2014/main" id="{346E3C9E-211F-5C49-AC46-BEEC398903FD}"/>
              </a:ext>
            </a:extLst>
          </p:cNvPr>
          <p:cNvSpPr/>
          <p:nvPr/>
        </p:nvSpPr>
        <p:spPr>
          <a:xfrm>
            <a:off x="4915254" y="3136612"/>
            <a:ext cx="2819395" cy="584775"/>
          </a:xfrm>
          <a:prstGeom prst="rect">
            <a:avLst/>
          </a:prstGeom>
        </p:spPr>
        <p:txBody>
          <a:bodyPr wrap="square">
            <a:spAutoFit/>
          </a:bodyPr>
          <a:lstStyle/>
          <a:p>
            <a:pPr algn="ctr"/>
            <a:r>
              <a:rPr lang="en-GB" sz="3200" b="1" dirty="0" err="1">
                <a:latin typeface="Times New Roman" panose="02020603050405020304" pitchFamily="18" charset="0"/>
                <a:cs typeface="Times New Roman" panose="02020603050405020304" pitchFamily="18" charset="0"/>
              </a:rPr>
              <a:t>covid.kcb.vn</a:t>
            </a:r>
            <a:endParaRPr lang="en-GB" sz="3200" dirty="0"/>
          </a:p>
        </p:txBody>
      </p:sp>
      <p:sp>
        <p:nvSpPr>
          <p:cNvPr id="11" name="Right Arrow 10">
            <a:extLst>
              <a:ext uri="{FF2B5EF4-FFF2-40B4-BE49-F238E27FC236}">
                <a16:creationId xmlns:a16="http://schemas.microsoft.com/office/drawing/2014/main" id="{0F2A6B4D-EA76-2440-B100-76D721DE80B8}"/>
              </a:ext>
            </a:extLst>
          </p:cNvPr>
          <p:cNvSpPr/>
          <p:nvPr/>
        </p:nvSpPr>
        <p:spPr>
          <a:xfrm>
            <a:off x="3035682" y="4213321"/>
            <a:ext cx="570451" cy="478173"/>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1464984"/>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4919</TotalTime>
  <Words>2966</Words>
  <Application>Microsoft Macintosh PowerPoint</Application>
  <PresentationFormat>On-screen Show (4:3)</PresentationFormat>
  <Paragraphs>341</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TỔ CHỨC THIẾT LẬP CƠ SỞ ĐIỀU TRỊ COVID-19 THEO 3 TẦNG</vt:lpstr>
      <vt:lpstr>Nội dung trình bày</vt:lpstr>
      <vt:lpstr>II. Tình hình và công tác quản lý,  điều trị COVID-19 </vt:lpstr>
      <vt:lpstr>Tình hình dịch Covid-19</vt:lpstr>
      <vt:lpstr>PowerPoint Presentation</vt:lpstr>
      <vt:lpstr>Tử vong Covid theo tỉnh, thành phố</vt:lpstr>
      <vt:lpstr>Số ca tử vong tăng nhanh</vt:lpstr>
      <vt:lpstr>Phân bố ca mắc</vt:lpstr>
      <vt:lpstr>BÁO CÁO NHANH COVID-19</vt:lpstr>
      <vt:lpstr>PowerPoint Presentation</vt:lpstr>
      <vt:lpstr>PowerPoint Presentation</vt:lpstr>
      <vt:lpstr>II. Thiết lập hệ thống quản lý,  điều trị COVID-19 </vt:lpstr>
      <vt:lpstr>1. Nguyên tắc</vt:lpstr>
      <vt:lpstr>2. Thiết lập hệ thống quản lý, điều trị</vt:lpstr>
      <vt:lpstr>3. Phân tầng cơ sở quản lý, điều trị COVID-19</vt:lpstr>
      <vt:lpstr>III. Triển khai các giải pháp tăng cường quản lý, điều trị nhằm  giảm tử vong.    </vt:lpstr>
      <vt:lpstr>Văn bản chỉ đạo mới</vt:lpstr>
      <vt:lpstr>Xây dựng kịch bản ứng phó (NQ 86)</vt:lpstr>
      <vt:lpstr>Tăng cường điều trị COVID-19 (NQ 86)</vt:lpstr>
      <vt:lpstr>Huy động nguồn lực tham gia</vt:lpstr>
      <vt:lpstr>QĐ thành lập cơ sở điều trị COVID-19 (NQ 86)</vt:lpstr>
      <vt:lpstr>Thanh toán chi phí KCB (NQ 86) </vt:lpstr>
      <vt:lpstr>Thực hiện BP giảm tử vong (CĐ 1168/CĐ-BYT)</vt:lpstr>
      <vt:lpstr>Thực hiện BP giảm tử vong (CĐ 1168/CĐ-BYT)</vt:lpstr>
      <vt:lpstr>Thực hiện BP giảm tử vong (CĐ 1168/CĐ-BYT</vt:lpstr>
      <vt:lpstr>Phòng chống lây nhiễm trong cơ sở KCB (CV 6589 /BYT-KCB ngày 13/8/2021 của BYT)</vt:lpstr>
      <vt:lpstr>Duy trì hoạt động KCB</vt:lpstr>
      <vt:lpstr>Duy trì hoạt động KCB</vt:lpstr>
      <vt:lpstr>Kết luận</vt:lpstr>
      <vt:lpstr>XIN 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Aardvark</dc:title>
  <dc:creator>BIWS</dc:creator>
  <cp:lastModifiedBy>Microsoft Office User</cp:lastModifiedBy>
  <cp:revision>329</cp:revision>
  <cp:lastPrinted>2021-07-16T01:20:58Z</cp:lastPrinted>
  <dcterms:created xsi:type="dcterms:W3CDTF">2010-05-26T09:54:24Z</dcterms:created>
  <dcterms:modified xsi:type="dcterms:W3CDTF">2021-08-13T03:37:59Z</dcterms:modified>
</cp:coreProperties>
</file>